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5"/>
  </p:notesMasterIdLst>
  <p:sldIdLst>
    <p:sldId id="256" r:id="rId2"/>
    <p:sldId id="258" r:id="rId3"/>
    <p:sldId id="262" r:id="rId4"/>
    <p:sldId id="280" r:id="rId5"/>
    <p:sldId id="265" r:id="rId6"/>
    <p:sldId id="266" r:id="rId7"/>
    <p:sldId id="260" r:id="rId8"/>
    <p:sldId id="268" r:id="rId9"/>
    <p:sldId id="267" r:id="rId10"/>
    <p:sldId id="269" r:id="rId11"/>
    <p:sldId id="271" r:id="rId12"/>
    <p:sldId id="272" r:id="rId13"/>
    <p:sldId id="27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73" autoAdjust="0"/>
  </p:normalViewPr>
  <p:slideViewPr>
    <p:cSldViewPr snapToGrid="0">
      <p:cViewPr varScale="1">
        <p:scale>
          <a:sx n="74" d="100"/>
          <a:sy n="74" d="100"/>
        </p:scale>
        <p:origin x="10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13494-F426-4D5B-841D-34B4F99C49F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553CECA-7A41-417C-908D-2E6064D9CCB3}">
      <dgm:prSet/>
      <dgm:spPr/>
      <dgm:t>
        <a:bodyPr/>
        <a:lstStyle/>
        <a:p>
          <a:pPr>
            <a:lnSpc>
              <a:spcPct val="100000"/>
            </a:lnSpc>
          </a:pPr>
          <a:r>
            <a:rPr lang="en-IN" dirty="0"/>
            <a:t>Introduction - Features and Application of FEA NX</a:t>
          </a:r>
          <a:endParaRPr lang="en-US" dirty="0"/>
        </a:p>
      </dgm:t>
    </dgm:pt>
    <dgm:pt modelId="{3D501E1D-44D7-4ACE-B8D2-E0AE10536330}" type="parTrans" cxnId="{5F66C2D2-A9D9-46CA-A966-E1DF781D2375}">
      <dgm:prSet/>
      <dgm:spPr/>
      <dgm:t>
        <a:bodyPr/>
        <a:lstStyle/>
        <a:p>
          <a:endParaRPr lang="en-US"/>
        </a:p>
      </dgm:t>
    </dgm:pt>
    <dgm:pt modelId="{680C0A46-3742-4E93-8A1A-1A9E39E930AA}" type="sibTrans" cxnId="{5F66C2D2-A9D9-46CA-A966-E1DF781D2375}">
      <dgm:prSet/>
      <dgm:spPr/>
      <dgm:t>
        <a:bodyPr/>
        <a:lstStyle/>
        <a:p>
          <a:endParaRPr lang="en-US"/>
        </a:p>
      </dgm:t>
    </dgm:pt>
    <dgm:pt modelId="{6B417D72-2A6F-442B-9703-4FB14333F6A1}">
      <dgm:prSet/>
      <dgm:spPr/>
      <dgm:t>
        <a:bodyPr/>
        <a:lstStyle/>
        <a:p>
          <a:pPr>
            <a:lnSpc>
              <a:spcPct val="100000"/>
            </a:lnSpc>
          </a:pPr>
          <a:r>
            <a:rPr lang="en-IN" dirty="0"/>
            <a:t>Detailed Analysis of Joint in FEA NX</a:t>
          </a:r>
          <a:endParaRPr lang="en-US" dirty="0"/>
        </a:p>
      </dgm:t>
    </dgm:pt>
    <dgm:pt modelId="{66CDF7AF-D76D-4C4B-AE07-C1B74291B371}" type="parTrans" cxnId="{D8CD7D72-3700-48F4-9AA3-8F820AC0FFF4}">
      <dgm:prSet/>
      <dgm:spPr/>
      <dgm:t>
        <a:bodyPr/>
        <a:lstStyle/>
        <a:p>
          <a:endParaRPr lang="en-US"/>
        </a:p>
      </dgm:t>
    </dgm:pt>
    <dgm:pt modelId="{A5FB3818-6534-4B82-AAB3-1C8D89AB94C4}" type="sibTrans" cxnId="{D8CD7D72-3700-48F4-9AA3-8F820AC0FFF4}">
      <dgm:prSet/>
      <dgm:spPr/>
      <dgm:t>
        <a:bodyPr/>
        <a:lstStyle/>
        <a:p>
          <a:endParaRPr lang="en-US"/>
        </a:p>
      </dgm:t>
    </dgm:pt>
    <dgm:pt modelId="{0E82A462-D9F5-4EEC-B8DD-E487E13C4D0E}" type="pres">
      <dgm:prSet presAssocID="{9BA13494-F426-4D5B-841D-34B4F99C49F8}" presName="root" presStyleCnt="0">
        <dgm:presLayoutVars>
          <dgm:dir/>
          <dgm:resizeHandles val="exact"/>
        </dgm:presLayoutVars>
      </dgm:prSet>
      <dgm:spPr/>
    </dgm:pt>
    <dgm:pt modelId="{B5A49F6F-2D5D-447D-BA11-B7C0621B6D37}" type="pres">
      <dgm:prSet presAssocID="{B553CECA-7A41-417C-908D-2E6064D9CCB3}" presName="compNode" presStyleCnt="0"/>
      <dgm:spPr/>
    </dgm:pt>
    <dgm:pt modelId="{A829C8B5-CE02-4408-BF6C-0D54996ADFF7}" type="pres">
      <dgm:prSet presAssocID="{B553CECA-7A41-417C-908D-2E6064D9CCB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C06D74AB-CD05-4E4A-ACF4-34DEFC0050A5}" type="pres">
      <dgm:prSet presAssocID="{B553CECA-7A41-417C-908D-2E6064D9CCB3}" presName="spaceRect" presStyleCnt="0"/>
      <dgm:spPr/>
    </dgm:pt>
    <dgm:pt modelId="{C28B544B-8FB9-4168-87D6-EB9026AE3EAE}" type="pres">
      <dgm:prSet presAssocID="{B553CECA-7A41-417C-908D-2E6064D9CCB3}" presName="textRect" presStyleLbl="revTx" presStyleIdx="0" presStyleCnt="2">
        <dgm:presLayoutVars>
          <dgm:chMax val="1"/>
          <dgm:chPref val="1"/>
        </dgm:presLayoutVars>
      </dgm:prSet>
      <dgm:spPr/>
    </dgm:pt>
    <dgm:pt modelId="{E1258B54-1368-4AEC-BB76-DB27BD3817B9}" type="pres">
      <dgm:prSet presAssocID="{680C0A46-3742-4E93-8A1A-1A9E39E930AA}" presName="sibTrans" presStyleCnt="0"/>
      <dgm:spPr/>
    </dgm:pt>
    <dgm:pt modelId="{45B9C4EC-F73B-4A0F-917A-B46FFBA7D57B}" type="pres">
      <dgm:prSet presAssocID="{6B417D72-2A6F-442B-9703-4FB14333F6A1}" presName="compNode" presStyleCnt="0"/>
      <dgm:spPr/>
    </dgm:pt>
    <dgm:pt modelId="{8933E75F-93B5-4DAF-95C6-DED402CD2714}" type="pres">
      <dgm:prSet presAssocID="{6B417D72-2A6F-442B-9703-4FB14333F6A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ope Knot outline"/>
        </a:ext>
      </dgm:extLst>
    </dgm:pt>
    <dgm:pt modelId="{6B552CD9-951A-4025-A978-4BCB1F3E9D42}" type="pres">
      <dgm:prSet presAssocID="{6B417D72-2A6F-442B-9703-4FB14333F6A1}" presName="spaceRect" presStyleCnt="0"/>
      <dgm:spPr/>
    </dgm:pt>
    <dgm:pt modelId="{DAAD56AB-3F63-4183-9D7F-3A5927455EC3}" type="pres">
      <dgm:prSet presAssocID="{6B417D72-2A6F-442B-9703-4FB14333F6A1}" presName="textRect" presStyleLbl="revTx" presStyleIdx="1" presStyleCnt="2">
        <dgm:presLayoutVars>
          <dgm:chMax val="1"/>
          <dgm:chPref val="1"/>
        </dgm:presLayoutVars>
      </dgm:prSet>
      <dgm:spPr/>
    </dgm:pt>
  </dgm:ptLst>
  <dgm:cxnLst>
    <dgm:cxn modelId="{231F8A17-1993-4184-B260-363E47209410}" type="presOf" srcId="{B553CECA-7A41-417C-908D-2E6064D9CCB3}" destId="{C28B544B-8FB9-4168-87D6-EB9026AE3EAE}" srcOrd="0" destOrd="0" presId="urn:microsoft.com/office/officeart/2018/2/layout/IconLabelList"/>
    <dgm:cxn modelId="{93607244-9E39-4E48-A544-9481F66C6844}" type="presOf" srcId="{9BA13494-F426-4D5B-841D-34B4F99C49F8}" destId="{0E82A462-D9F5-4EEC-B8DD-E487E13C4D0E}" srcOrd="0" destOrd="0" presId="urn:microsoft.com/office/officeart/2018/2/layout/IconLabelList"/>
    <dgm:cxn modelId="{D8CD7D72-3700-48F4-9AA3-8F820AC0FFF4}" srcId="{9BA13494-F426-4D5B-841D-34B4F99C49F8}" destId="{6B417D72-2A6F-442B-9703-4FB14333F6A1}" srcOrd="1" destOrd="0" parTransId="{66CDF7AF-D76D-4C4B-AE07-C1B74291B371}" sibTransId="{A5FB3818-6534-4B82-AAB3-1C8D89AB94C4}"/>
    <dgm:cxn modelId="{94A18099-C39A-4154-B6C5-CAE52A638A13}" type="presOf" srcId="{6B417D72-2A6F-442B-9703-4FB14333F6A1}" destId="{DAAD56AB-3F63-4183-9D7F-3A5927455EC3}" srcOrd="0" destOrd="0" presId="urn:microsoft.com/office/officeart/2018/2/layout/IconLabelList"/>
    <dgm:cxn modelId="{5F66C2D2-A9D9-46CA-A966-E1DF781D2375}" srcId="{9BA13494-F426-4D5B-841D-34B4F99C49F8}" destId="{B553CECA-7A41-417C-908D-2E6064D9CCB3}" srcOrd="0" destOrd="0" parTransId="{3D501E1D-44D7-4ACE-B8D2-E0AE10536330}" sibTransId="{680C0A46-3742-4E93-8A1A-1A9E39E930AA}"/>
    <dgm:cxn modelId="{755E5E0C-5F96-41AF-838E-0CFC1051BEFF}" type="presParOf" srcId="{0E82A462-D9F5-4EEC-B8DD-E487E13C4D0E}" destId="{B5A49F6F-2D5D-447D-BA11-B7C0621B6D37}" srcOrd="0" destOrd="0" presId="urn:microsoft.com/office/officeart/2018/2/layout/IconLabelList"/>
    <dgm:cxn modelId="{B8F80553-F4D2-48A5-A14F-8AF8D3CD65AA}" type="presParOf" srcId="{B5A49F6F-2D5D-447D-BA11-B7C0621B6D37}" destId="{A829C8B5-CE02-4408-BF6C-0D54996ADFF7}" srcOrd="0" destOrd="0" presId="urn:microsoft.com/office/officeart/2018/2/layout/IconLabelList"/>
    <dgm:cxn modelId="{7AFF32E0-61D7-44EE-A4EA-E3F13C5E2561}" type="presParOf" srcId="{B5A49F6F-2D5D-447D-BA11-B7C0621B6D37}" destId="{C06D74AB-CD05-4E4A-ACF4-34DEFC0050A5}" srcOrd="1" destOrd="0" presId="urn:microsoft.com/office/officeart/2018/2/layout/IconLabelList"/>
    <dgm:cxn modelId="{D3FC841D-4E3F-4DD0-BEDD-321993204EA8}" type="presParOf" srcId="{B5A49F6F-2D5D-447D-BA11-B7C0621B6D37}" destId="{C28B544B-8FB9-4168-87D6-EB9026AE3EAE}" srcOrd="2" destOrd="0" presId="urn:microsoft.com/office/officeart/2018/2/layout/IconLabelList"/>
    <dgm:cxn modelId="{3277624D-228F-445E-B019-791027DB7456}" type="presParOf" srcId="{0E82A462-D9F5-4EEC-B8DD-E487E13C4D0E}" destId="{E1258B54-1368-4AEC-BB76-DB27BD3817B9}" srcOrd="1" destOrd="0" presId="urn:microsoft.com/office/officeart/2018/2/layout/IconLabelList"/>
    <dgm:cxn modelId="{02177AAC-57C9-4096-9404-894843FC1B5D}" type="presParOf" srcId="{0E82A462-D9F5-4EEC-B8DD-E487E13C4D0E}" destId="{45B9C4EC-F73B-4A0F-917A-B46FFBA7D57B}" srcOrd="2" destOrd="0" presId="urn:microsoft.com/office/officeart/2018/2/layout/IconLabelList"/>
    <dgm:cxn modelId="{844827C9-D3D8-4CF8-9500-D2314166B1F8}" type="presParOf" srcId="{45B9C4EC-F73B-4A0F-917A-B46FFBA7D57B}" destId="{8933E75F-93B5-4DAF-95C6-DED402CD2714}" srcOrd="0" destOrd="0" presId="urn:microsoft.com/office/officeart/2018/2/layout/IconLabelList"/>
    <dgm:cxn modelId="{617C9C71-52FB-42B1-A1BE-872021172F11}" type="presParOf" srcId="{45B9C4EC-F73B-4A0F-917A-B46FFBA7D57B}" destId="{6B552CD9-951A-4025-A978-4BCB1F3E9D42}" srcOrd="1" destOrd="0" presId="urn:microsoft.com/office/officeart/2018/2/layout/IconLabelList"/>
    <dgm:cxn modelId="{74CE6756-FA0A-4F1D-9B28-595982066468}" type="presParOf" srcId="{45B9C4EC-F73B-4A0F-917A-B46FFBA7D57B}" destId="{DAAD56AB-3F63-4183-9D7F-3A5927455EC3}"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9C8B5-CE02-4408-BF6C-0D54996ADFF7}">
      <dsp:nvSpPr>
        <dsp:cNvPr id="0" name=""/>
        <dsp:cNvSpPr/>
      </dsp:nvSpPr>
      <dsp:spPr>
        <a:xfrm>
          <a:off x="1850805" y="79950"/>
          <a:ext cx="1199812" cy="1199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8B544B-8FB9-4168-87D6-EB9026AE3EAE}">
      <dsp:nvSpPr>
        <dsp:cNvPr id="0" name=""/>
        <dsp:cNvSpPr/>
      </dsp:nvSpPr>
      <dsp:spPr>
        <a:xfrm>
          <a:off x="1117587" y="1618761"/>
          <a:ext cx="266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IN" sz="1700" kern="1200" dirty="0"/>
            <a:t>Introduction - Features and Application of FEA NX</a:t>
          </a:r>
          <a:endParaRPr lang="en-US" sz="1700" kern="1200" dirty="0"/>
        </a:p>
      </dsp:txBody>
      <dsp:txXfrm>
        <a:off x="1117587" y="1618761"/>
        <a:ext cx="2666250" cy="720000"/>
      </dsp:txXfrm>
    </dsp:sp>
    <dsp:sp modelId="{8933E75F-93B5-4DAF-95C6-DED402CD2714}">
      <dsp:nvSpPr>
        <dsp:cNvPr id="0" name=""/>
        <dsp:cNvSpPr/>
      </dsp:nvSpPr>
      <dsp:spPr>
        <a:xfrm>
          <a:off x="4983649" y="79950"/>
          <a:ext cx="1199812" cy="1199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AD56AB-3F63-4183-9D7F-3A5927455EC3}">
      <dsp:nvSpPr>
        <dsp:cNvPr id="0" name=""/>
        <dsp:cNvSpPr/>
      </dsp:nvSpPr>
      <dsp:spPr>
        <a:xfrm>
          <a:off x="4250430" y="1618761"/>
          <a:ext cx="266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IN" sz="1700" kern="1200" dirty="0"/>
            <a:t>Detailed Analysis of Joint in FEA NX</a:t>
          </a:r>
          <a:endParaRPr lang="en-US" sz="1700" kern="1200" dirty="0"/>
        </a:p>
      </dsp:txBody>
      <dsp:txXfrm>
        <a:off x="4250430" y="1618761"/>
        <a:ext cx="266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43D49-0B55-4670-A399-E619B5D4256B}" type="datetimeFigureOut">
              <a:rPr lang="en-IN" smtClean="0"/>
              <a:t>10-07-2025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B8C69-9217-4AEA-889C-A28D5FC863EB}" type="slidenum">
              <a:rPr lang="en-IN" smtClean="0"/>
              <a:t>‹#›</a:t>
            </a:fld>
            <a:endParaRPr lang="en-IN"/>
          </a:p>
        </p:txBody>
      </p:sp>
    </p:spTree>
    <p:extLst>
      <p:ext uri="{BB962C8B-B14F-4D97-AF65-F5344CB8AC3E}">
        <p14:creationId xmlns:p14="http://schemas.microsoft.com/office/powerpoint/2010/main" val="287823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3BB8C69-9217-4AEA-889C-A28D5FC863EB}" type="slidenum">
              <a:rPr lang="en-IN" smtClean="0"/>
              <a:t>1</a:t>
            </a:fld>
            <a:endParaRPr lang="en-IN"/>
          </a:p>
        </p:txBody>
      </p:sp>
    </p:spTree>
    <p:extLst>
      <p:ext uri="{BB962C8B-B14F-4D97-AF65-F5344CB8AC3E}">
        <p14:creationId xmlns:p14="http://schemas.microsoft.com/office/powerpoint/2010/main" val="130492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TODAY’S WEBINAR, First, we will discuss various features and applications of </a:t>
            </a:r>
            <a:r>
              <a:rPr lang="en-IN" dirty="0" err="1"/>
              <a:t>midas</a:t>
            </a:r>
            <a:r>
              <a:rPr lang="en-IN" dirty="0"/>
              <a:t> </a:t>
            </a:r>
            <a:r>
              <a:rPr lang="en-IN" dirty="0" err="1"/>
              <a:t>fea</a:t>
            </a:r>
            <a:r>
              <a:rPr lang="en-IN" dirty="0"/>
              <a:t> NX pertaining to the modelling and design of steel bridges. Then we will consider an example of Steel Arch bridge and will cover everything from modelling to design. In the later part of the presentation, the detailed analysis of a Steel joint in FEA NX will be considered.</a:t>
            </a:r>
          </a:p>
          <a:p>
            <a:r>
              <a:rPr lang="en-IN" dirty="0"/>
              <a:t>Lets briefly discuss the features offered by </a:t>
            </a:r>
            <a:r>
              <a:rPr lang="en-IN" dirty="0" err="1"/>
              <a:t>midas</a:t>
            </a:r>
            <a:r>
              <a:rPr lang="en-IN" dirty="0"/>
              <a:t> civil…</a:t>
            </a:r>
          </a:p>
        </p:txBody>
      </p:sp>
      <p:sp>
        <p:nvSpPr>
          <p:cNvPr id="4" name="Slide Number Placeholder 3"/>
          <p:cNvSpPr>
            <a:spLocks noGrp="1"/>
          </p:cNvSpPr>
          <p:nvPr>
            <p:ph type="sldNum" sz="quarter" idx="5"/>
          </p:nvPr>
        </p:nvSpPr>
        <p:spPr/>
        <p:txBody>
          <a:bodyPr/>
          <a:lstStyle/>
          <a:p>
            <a:fld id="{73BB8C69-9217-4AEA-889C-A28D5FC863EB}" type="slidenum">
              <a:rPr lang="en-IN" smtClean="0"/>
              <a:t>2</a:t>
            </a:fld>
            <a:endParaRPr lang="en-IN"/>
          </a:p>
        </p:txBody>
      </p:sp>
    </p:spTree>
    <p:extLst>
      <p:ext uri="{BB962C8B-B14F-4D97-AF65-F5344CB8AC3E}">
        <p14:creationId xmlns:p14="http://schemas.microsoft.com/office/powerpoint/2010/main" val="286004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Again we have a Joint connection here which is part of a global model that has several incoming members at a node. This results in a complex stress distribution that cannot be predicted by analytical formulations or a global model of the structure. Therefore, an analytical study in FEM software is necessary to optimize the plate shapes and sizes based on strength, cost and buckling capacity. </a:t>
            </a:r>
            <a:br>
              <a:rPr lang="en-IN" dirty="0"/>
            </a:br>
            <a:r>
              <a:rPr lang="en-IN" dirty="0"/>
              <a:t>To predict prying forces for typical bolted connection there are several </a:t>
            </a:r>
            <a:r>
              <a:rPr lang="en-IN" dirty="0" err="1"/>
              <a:t>codal</a:t>
            </a:r>
            <a:r>
              <a:rPr lang="en-IN" dirty="0"/>
              <a:t> provisions but to accurately determine stress in the plates and bolts for generalized connections FEM based simulation is required.</a:t>
            </a:r>
            <a:br>
              <a:rPr lang="en-IN" dirty="0"/>
            </a:br>
            <a:endParaRPr lang="en-IN" dirty="0"/>
          </a:p>
        </p:txBody>
      </p:sp>
      <p:sp>
        <p:nvSpPr>
          <p:cNvPr id="4" name="Slide Number Placeholder 3"/>
          <p:cNvSpPr>
            <a:spLocks noGrp="1"/>
          </p:cNvSpPr>
          <p:nvPr>
            <p:ph type="sldNum" sz="quarter" idx="5"/>
          </p:nvPr>
        </p:nvSpPr>
        <p:spPr/>
        <p:txBody>
          <a:bodyPr/>
          <a:lstStyle/>
          <a:p>
            <a:fld id="{73BB8C69-9217-4AEA-889C-A28D5FC863EB}" type="slidenum">
              <a:rPr lang="en-IN" smtClean="0"/>
              <a:t>3</a:t>
            </a:fld>
            <a:endParaRPr lang="en-IN"/>
          </a:p>
        </p:txBody>
      </p:sp>
    </p:spTree>
    <p:extLst>
      <p:ext uri="{BB962C8B-B14F-4D97-AF65-F5344CB8AC3E}">
        <p14:creationId xmlns:p14="http://schemas.microsoft.com/office/powerpoint/2010/main" val="411696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Advanced meshing tools of FEA NX allows mesh control along the different edges from fine to coarse</a:t>
            </a:r>
            <a:br>
              <a:rPr lang="en-IN" dirty="0"/>
            </a:br>
            <a:r>
              <a:rPr lang="en-IN" dirty="0"/>
              <a:t>As explained the Boolean tools can be used to fuse, cut embed solids </a:t>
            </a:r>
            <a:br>
              <a:rPr lang="en-IN" dirty="0"/>
            </a:br>
            <a:r>
              <a:rPr lang="en-IN" dirty="0"/>
              <a:t>The CAD based tools can be used quickly to generate the complex geometries</a:t>
            </a:r>
            <a:br>
              <a:rPr lang="en-IN" dirty="0"/>
            </a:br>
            <a:r>
              <a:rPr lang="en-IN" dirty="0"/>
              <a:t>Lets look at the post processing results of FEA NX…</a:t>
            </a:r>
          </a:p>
        </p:txBody>
      </p:sp>
      <p:sp>
        <p:nvSpPr>
          <p:cNvPr id="4" name="Slide Number Placeholder 3"/>
          <p:cNvSpPr>
            <a:spLocks noGrp="1"/>
          </p:cNvSpPr>
          <p:nvPr>
            <p:ph type="sldNum" sz="quarter" idx="5"/>
          </p:nvPr>
        </p:nvSpPr>
        <p:spPr/>
        <p:txBody>
          <a:bodyPr/>
          <a:lstStyle/>
          <a:p>
            <a:fld id="{73BB8C69-9217-4AEA-889C-A28D5FC863EB}" type="slidenum">
              <a:rPr lang="en-IN" smtClean="0"/>
              <a:t>4</a:t>
            </a:fld>
            <a:endParaRPr lang="en-IN"/>
          </a:p>
        </p:txBody>
      </p:sp>
    </p:spTree>
    <p:extLst>
      <p:ext uri="{BB962C8B-B14F-4D97-AF65-F5344CB8AC3E}">
        <p14:creationId xmlns:p14="http://schemas.microsoft.com/office/powerpoint/2010/main" val="312799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t>
            </a:r>
            <a:r>
              <a:rPr lang="en-IN" dirty="0" err="1"/>
              <a:t>midas</a:t>
            </a:r>
            <a:r>
              <a:rPr lang="en-IN" dirty="0"/>
              <a:t> FEA NX gives uniform contours for stresses and deformations throughout the solids. The clipping tool can be used to check the stresses inside the solid at a given section, probe tool can be used to extract results at a given node of the solid, and Fatigue Analysis can be used to determine damage and Life cycle of the element based on </a:t>
            </a:r>
            <a:r>
              <a:rPr lang="en-IN" dirty="0" err="1"/>
              <a:t>codal</a:t>
            </a:r>
            <a:r>
              <a:rPr lang="en-IN" dirty="0"/>
              <a:t> provisions</a:t>
            </a:r>
          </a:p>
        </p:txBody>
      </p:sp>
      <p:sp>
        <p:nvSpPr>
          <p:cNvPr id="4" name="Slide Number Placeholder 3"/>
          <p:cNvSpPr>
            <a:spLocks noGrp="1"/>
          </p:cNvSpPr>
          <p:nvPr>
            <p:ph type="sldNum" sz="quarter" idx="5"/>
          </p:nvPr>
        </p:nvSpPr>
        <p:spPr/>
        <p:txBody>
          <a:bodyPr/>
          <a:lstStyle/>
          <a:p>
            <a:fld id="{73BB8C69-9217-4AEA-889C-A28D5FC863EB}" type="slidenum">
              <a:rPr lang="en-IN" smtClean="0"/>
              <a:t>5</a:t>
            </a:fld>
            <a:endParaRPr lang="en-IN"/>
          </a:p>
        </p:txBody>
      </p:sp>
    </p:spTree>
    <p:extLst>
      <p:ext uri="{BB962C8B-B14F-4D97-AF65-F5344CB8AC3E}">
        <p14:creationId xmlns:p14="http://schemas.microsoft.com/office/powerpoint/2010/main" val="11406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Here are a few of the applications of Civil and FEA NX,</a:t>
            </a:r>
            <a:br>
              <a:rPr lang="en-IN" dirty="0"/>
            </a:br>
            <a:r>
              <a:rPr lang="en-IN" dirty="0"/>
              <a:t>this is an example of a steel footbridge </a:t>
            </a:r>
            <a:r>
              <a:rPr lang="en-IN" dirty="0" err="1"/>
              <a:t>modeled</a:t>
            </a:r>
            <a:r>
              <a:rPr lang="en-IN" dirty="0"/>
              <a:t>, analysed &amp; designed in </a:t>
            </a:r>
            <a:r>
              <a:rPr lang="en-IN" dirty="0" err="1"/>
              <a:t>midas</a:t>
            </a:r>
            <a:r>
              <a:rPr lang="en-IN" dirty="0"/>
              <a:t> Civil. Here, the frame elements are used to create the different members of the bridge. In this image, we can see several members are getting connected at a node. The global model created in civil will allow us to design the individual members but the local stresses generated at the joints cannot be determined from the civil model. Hence, it is essential to design the joints using Finite element model and determine the local stresses at the joint location so that steps can be taken to ensure the stresses are within permissible limits. The joint is </a:t>
            </a:r>
            <a:r>
              <a:rPr lang="en-IN" dirty="0" err="1"/>
              <a:t>modeled</a:t>
            </a:r>
            <a:r>
              <a:rPr lang="en-IN" dirty="0"/>
              <a:t> using FEA NX in this case.</a:t>
            </a:r>
            <a:br>
              <a:rPr lang="en-IN" dirty="0"/>
            </a:br>
            <a:br>
              <a:rPr lang="en-IN" dirty="0"/>
            </a:br>
            <a:r>
              <a:rPr lang="en-IN" dirty="0"/>
              <a:t>Similarly, in orthotropic decks there are </a:t>
            </a:r>
            <a:r>
              <a:rPr lang="en-IN" dirty="0" err="1"/>
              <a:t>cutouts</a:t>
            </a:r>
            <a:r>
              <a:rPr lang="en-IN" dirty="0"/>
              <a:t> and corrugations in the deck elements which results in the local stress concentration at those locations. Such applications require FEM-based </a:t>
            </a:r>
            <a:r>
              <a:rPr lang="en-IN" dirty="0" err="1"/>
              <a:t>modeling</a:t>
            </a:r>
            <a:r>
              <a:rPr lang="en-IN" dirty="0"/>
              <a:t> to determine the local stresses distribution, plate buckling and plastic strain distribution.</a:t>
            </a:r>
            <a:br>
              <a:rPr lang="en-IN" dirty="0"/>
            </a:br>
            <a:r>
              <a:rPr lang="en-IN" dirty="0"/>
              <a:t>Further, for advanced applications such as fatigue analysis of the connections to determine life cycle and damage FEM based </a:t>
            </a:r>
            <a:r>
              <a:rPr lang="en-IN" dirty="0" err="1"/>
              <a:t>modeling</a:t>
            </a:r>
            <a:r>
              <a:rPr lang="en-IN" dirty="0"/>
              <a:t> is required. </a:t>
            </a:r>
            <a:br>
              <a:rPr lang="en-IN" dirty="0"/>
            </a:br>
            <a:r>
              <a:rPr lang="en-IN" dirty="0"/>
              <a:t>All this can be achieved using </a:t>
            </a:r>
            <a:r>
              <a:rPr lang="en-IN" dirty="0" err="1"/>
              <a:t>midas</a:t>
            </a:r>
            <a:r>
              <a:rPr lang="en-IN" dirty="0"/>
              <a:t> FEA NX.</a:t>
            </a:r>
            <a:br>
              <a:rPr lang="en-IN" dirty="0"/>
            </a:br>
            <a:br>
              <a:rPr lang="en-IN" dirty="0"/>
            </a:br>
            <a:r>
              <a:rPr lang="en-IN" dirty="0"/>
              <a:t>Let us move ahead with the example model of steel Arch bridge to understand the interoperability of </a:t>
            </a:r>
            <a:r>
              <a:rPr lang="en-IN" dirty="0" err="1"/>
              <a:t>midas</a:t>
            </a:r>
            <a:r>
              <a:rPr lang="en-IN" dirty="0"/>
              <a:t> civil and </a:t>
            </a:r>
            <a:r>
              <a:rPr lang="en-IN" dirty="0" err="1"/>
              <a:t>midas</a:t>
            </a:r>
            <a:r>
              <a:rPr lang="en-IN" dirty="0"/>
              <a:t> </a:t>
            </a:r>
            <a:r>
              <a:rPr lang="en-IN" dirty="0" err="1"/>
              <a:t>fea</a:t>
            </a:r>
            <a:r>
              <a:rPr lang="en-IN" dirty="0"/>
              <a:t> </a:t>
            </a:r>
            <a:r>
              <a:rPr lang="en-IN" dirty="0" err="1"/>
              <a:t>nx</a:t>
            </a:r>
            <a:r>
              <a:rPr lang="en-IN" dirty="0"/>
              <a:t>..</a:t>
            </a:r>
          </a:p>
        </p:txBody>
      </p:sp>
      <p:sp>
        <p:nvSpPr>
          <p:cNvPr id="4" name="Slide Number Placeholder 3"/>
          <p:cNvSpPr>
            <a:spLocks noGrp="1"/>
          </p:cNvSpPr>
          <p:nvPr>
            <p:ph type="sldNum" sz="quarter" idx="5"/>
          </p:nvPr>
        </p:nvSpPr>
        <p:spPr/>
        <p:txBody>
          <a:bodyPr/>
          <a:lstStyle/>
          <a:p>
            <a:fld id="{73BB8C69-9217-4AEA-889C-A28D5FC863EB}" type="slidenum">
              <a:rPr lang="en-IN" smtClean="0"/>
              <a:t>6</a:t>
            </a:fld>
            <a:endParaRPr lang="en-IN"/>
          </a:p>
        </p:txBody>
      </p:sp>
    </p:spTree>
    <p:extLst>
      <p:ext uri="{BB962C8B-B14F-4D97-AF65-F5344CB8AC3E}">
        <p14:creationId xmlns:p14="http://schemas.microsoft.com/office/powerpoint/2010/main" val="388519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These are the steps involved in </a:t>
            </a:r>
            <a:r>
              <a:rPr lang="en-IN" dirty="0" err="1"/>
              <a:t>modeling</a:t>
            </a:r>
            <a:r>
              <a:rPr lang="en-IN" dirty="0"/>
              <a:t>, analysis, and design of steel arch bridge:</a:t>
            </a:r>
            <a:br>
              <a:rPr lang="en-IN" dirty="0"/>
            </a:br>
            <a:br>
              <a:rPr lang="en-IN" dirty="0"/>
            </a:br>
            <a:r>
              <a:rPr lang="en-IN" dirty="0"/>
              <a:t>Global model of the bridge using frame elements is created in </a:t>
            </a:r>
            <a:r>
              <a:rPr lang="en-IN" dirty="0" err="1"/>
              <a:t>midas</a:t>
            </a:r>
            <a:r>
              <a:rPr lang="en-IN" dirty="0"/>
              <a:t> civil, here material , sections, loads, and boundary conditions are applied. Global linear, nonlinear or buckling analysis is performed for the structure in </a:t>
            </a:r>
            <a:r>
              <a:rPr lang="en-IN" dirty="0" err="1"/>
              <a:t>midas</a:t>
            </a:r>
            <a:r>
              <a:rPr lang="en-IN" dirty="0"/>
              <a:t> civil. Further, moving load analysis, response spectrum analysis are performed on the structure and the results are obtained for each load case.</a:t>
            </a:r>
            <a:br>
              <a:rPr lang="en-IN" dirty="0"/>
            </a:br>
            <a:r>
              <a:rPr lang="en-IN" dirty="0"/>
              <a:t>After that, the design checks for the members are performed for strength and serviceability load case as per the code available in the design tool of </a:t>
            </a:r>
            <a:r>
              <a:rPr lang="en-IN" dirty="0" err="1"/>
              <a:t>midas</a:t>
            </a:r>
            <a:r>
              <a:rPr lang="en-IN" dirty="0"/>
              <a:t> civil. Here, the sections can be optimized using steel design tool of </a:t>
            </a:r>
            <a:r>
              <a:rPr lang="en-IN" dirty="0" err="1"/>
              <a:t>midas</a:t>
            </a:r>
            <a:r>
              <a:rPr lang="en-IN" dirty="0"/>
              <a:t> civil. </a:t>
            </a:r>
            <a:br>
              <a:rPr lang="en-IN" dirty="0"/>
            </a:br>
            <a:br>
              <a:rPr lang="en-IN" dirty="0"/>
            </a:br>
            <a:r>
              <a:rPr lang="en-IN" dirty="0"/>
              <a:t>Once the member design is completed as per the global model. The next step is to model joint in FEA NX with required boundary conditions and loads or displacements as per the global model. Now, local linear, nonlinear, and buckling analyses are performed and the element is checked for local stresses, buckling, and plastic strains.</a:t>
            </a:r>
            <a:br>
              <a:rPr lang="en-IN" dirty="0"/>
            </a:br>
            <a:r>
              <a:rPr lang="en-IN" dirty="0"/>
              <a:t>Further, advanced analysis such as Fatigue analysis can be performed if required.</a:t>
            </a:r>
          </a:p>
        </p:txBody>
      </p:sp>
      <p:sp>
        <p:nvSpPr>
          <p:cNvPr id="4" name="Slide Number Placeholder 3"/>
          <p:cNvSpPr>
            <a:spLocks noGrp="1"/>
          </p:cNvSpPr>
          <p:nvPr>
            <p:ph type="sldNum" sz="quarter" idx="5"/>
          </p:nvPr>
        </p:nvSpPr>
        <p:spPr/>
        <p:txBody>
          <a:bodyPr/>
          <a:lstStyle/>
          <a:p>
            <a:fld id="{73BB8C69-9217-4AEA-889C-A28D5FC863EB}" type="slidenum">
              <a:rPr lang="en-IN" smtClean="0"/>
              <a:t>7</a:t>
            </a:fld>
            <a:endParaRPr lang="en-IN"/>
          </a:p>
        </p:txBody>
      </p:sp>
    </p:spTree>
    <p:extLst>
      <p:ext uri="{BB962C8B-B14F-4D97-AF65-F5344CB8AC3E}">
        <p14:creationId xmlns:p14="http://schemas.microsoft.com/office/powerpoint/2010/main" val="1655043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 hope this session might have given you a fair idea about the capabilities of </a:t>
            </a:r>
            <a:r>
              <a:rPr lang="en-IN" dirty="0" err="1"/>
              <a:t>midas</a:t>
            </a:r>
            <a:r>
              <a:rPr lang="en-IN" dirty="0"/>
              <a:t> civil and FEA NX. And how the combination of the two can be used effectively </a:t>
            </a:r>
          </a:p>
        </p:txBody>
      </p:sp>
      <p:sp>
        <p:nvSpPr>
          <p:cNvPr id="4" name="Slide Number Placeholder 3"/>
          <p:cNvSpPr>
            <a:spLocks noGrp="1"/>
          </p:cNvSpPr>
          <p:nvPr>
            <p:ph type="sldNum" sz="quarter" idx="5"/>
          </p:nvPr>
        </p:nvSpPr>
        <p:spPr/>
        <p:txBody>
          <a:bodyPr/>
          <a:lstStyle/>
          <a:p>
            <a:fld id="{4CEB2E3D-F417-4173-81CB-BEB31BE802A0}" type="slidenum">
              <a:rPr lang="en-IN" smtClean="0"/>
              <a:t>13</a:t>
            </a:fld>
            <a:endParaRPr lang="en-IN"/>
          </a:p>
        </p:txBody>
      </p:sp>
    </p:spTree>
    <p:extLst>
      <p:ext uri="{BB962C8B-B14F-4D97-AF65-F5344CB8AC3E}">
        <p14:creationId xmlns:p14="http://schemas.microsoft.com/office/powerpoint/2010/main" val="23939438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A8486B-E105-425B-ACC0-A8154EF77EB6}" type="datetime1">
              <a:rPr lang="en-IN" smtClean="0"/>
              <a:t>10-07-2025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33747DC-4BEA-4201-9380-8F53ECEA822A}" type="slidenum">
              <a:rPr lang="en-IN" smtClean="0"/>
              <a:t>‹#›</a:t>
            </a:fld>
            <a:endParaRPr lang="en-IN"/>
          </a:p>
        </p:txBody>
      </p:sp>
    </p:spTree>
    <p:extLst>
      <p:ext uri="{BB962C8B-B14F-4D97-AF65-F5344CB8AC3E}">
        <p14:creationId xmlns:p14="http://schemas.microsoft.com/office/powerpoint/2010/main" val="220803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7FCD1-2FE4-404C-856F-C0356E4BA375}" type="datetime1">
              <a:rPr lang="en-IN" smtClean="0"/>
              <a:t>10-07-2025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3747DC-4BEA-4201-9380-8F53ECEA822A}" type="slidenum">
              <a:rPr lang="en-IN" smtClean="0"/>
              <a:t>‹#›</a:t>
            </a:fld>
            <a:endParaRPr lang="en-IN"/>
          </a:p>
        </p:txBody>
      </p:sp>
    </p:spTree>
    <p:extLst>
      <p:ext uri="{BB962C8B-B14F-4D97-AF65-F5344CB8AC3E}">
        <p14:creationId xmlns:p14="http://schemas.microsoft.com/office/powerpoint/2010/main" val="202664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51D8E1-2167-4794-9C95-E0A61C18FB63}" type="datetime1">
              <a:rPr lang="en-IN" smtClean="0"/>
              <a:t>10-07-2025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3747DC-4BEA-4201-9380-8F53ECEA822A}" type="slidenum">
              <a:rPr lang="en-IN" smtClean="0"/>
              <a:t>‹#›</a:t>
            </a:fld>
            <a:endParaRPr lang="en-IN"/>
          </a:p>
        </p:txBody>
      </p:sp>
    </p:spTree>
    <p:extLst>
      <p:ext uri="{BB962C8B-B14F-4D97-AF65-F5344CB8AC3E}">
        <p14:creationId xmlns:p14="http://schemas.microsoft.com/office/powerpoint/2010/main" val="343578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86F95-6189-4E46-B7C1-86F9AC02A18D}" type="datetime1">
              <a:rPr lang="en-IN" smtClean="0"/>
              <a:t>10-07-2025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33747DC-4BEA-4201-9380-8F53ECEA822A}" type="slidenum">
              <a:rPr lang="en-IN" smtClean="0"/>
              <a:t>‹#›</a:t>
            </a:fld>
            <a:endParaRPr lang="en-IN"/>
          </a:p>
        </p:txBody>
      </p:sp>
    </p:spTree>
    <p:extLst>
      <p:ext uri="{BB962C8B-B14F-4D97-AF65-F5344CB8AC3E}">
        <p14:creationId xmlns:p14="http://schemas.microsoft.com/office/powerpoint/2010/main" val="221281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C12300E-872D-4A74-8CD7-39EB4D169FB9}" type="datetime1">
              <a:rPr lang="en-IN" smtClean="0"/>
              <a:t>10-07-2025</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33747DC-4BEA-4201-9380-8F53ECEA822A}" type="slidenum">
              <a:rPr lang="en-IN" smtClean="0"/>
              <a:t>‹#›</a:t>
            </a:fld>
            <a:endParaRPr lang="en-IN"/>
          </a:p>
        </p:txBody>
      </p:sp>
    </p:spTree>
    <p:extLst>
      <p:ext uri="{BB962C8B-B14F-4D97-AF65-F5344CB8AC3E}">
        <p14:creationId xmlns:p14="http://schemas.microsoft.com/office/powerpoint/2010/main" val="350787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F0FE45-7020-49A8-8012-703F921C7E83}" type="datetime1">
              <a:rPr lang="en-IN" smtClean="0"/>
              <a:t>10-07-2025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3747DC-4BEA-4201-9380-8F53ECEA822A}" type="slidenum">
              <a:rPr lang="en-IN" smtClean="0"/>
              <a:t>‹#›</a:t>
            </a:fld>
            <a:endParaRPr lang="en-IN"/>
          </a:p>
        </p:txBody>
      </p:sp>
    </p:spTree>
    <p:extLst>
      <p:ext uri="{BB962C8B-B14F-4D97-AF65-F5344CB8AC3E}">
        <p14:creationId xmlns:p14="http://schemas.microsoft.com/office/powerpoint/2010/main" val="36520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F587E6-7870-4173-A2E5-87A04BBE0ED3}" type="datetime1">
              <a:rPr lang="en-IN" smtClean="0"/>
              <a:t>10-07-2025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33747DC-4BEA-4201-9380-8F53ECEA822A}" type="slidenum">
              <a:rPr lang="en-IN" smtClean="0"/>
              <a:t>‹#›</a:t>
            </a:fld>
            <a:endParaRPr lang="en-IN"/>
          </a:p>
        </p:txBody>
      </p:sp>
    </p:spTree>
    <p:extLst>
      <p:ext uri="{BB962C8B-B14F-4D97-AF65-F5344CB8AC3E}">
        <p14:creationId xmlns:p14="http://schemas.microsoft.com/office/powerpoint/2010/main" val="59188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04F3F2-505F-4E3B-A167-71B71F6A0AD8}" type="datetime1">
              <a:rPr lang="en-IN" smtClean="0"/>
              <a:t>10-07-2025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33747DC-4BEA-4201-9380-8F53ECEA822A}" type="slidenum">
              <a:rPr lang="en-IN" smtClean="0"/>
              <a:t>‹#›</a:t>
            </a:fld>
            <a:endParaRPr lang="en-IN"/>
          </a:p>
        </p:txBody>
      </p:sp>
    </p:spTree>
    <p:extLst>
      <p:ext uri="{BB962C8B-B14F-4D97-AF65-F5344CB8AC3E}">
        <p14:creationId xmlns:p14="http://schemas.microsoft.com/office/powerpoint/2010/main" val="110142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3CBBF-0F0B-496A-91E3-5A292DDFD03D}" type="datetime1">
              <a:rPr lang="en-IN" smtClean="0"/>
              <a:t>10-07-2025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33747DC-4BEA-4201-9380-8F53ECEA822A}" type="slidenum">
              <a:rPr lang="en-IN" smtClean="0"/>
              <a:t>‹#›</a:t>
            </a:fld>
            <a:endParaRPr lang="en-IN"/>
          </a:p>
        </p:txBody>
      </p:sp>
    </p:spTree>
    <p:extLst>
      <p:ext uri="{BB962C8B-B14F-4D97-AF65-F5344CB8AC3E}">
        <p14:creationId xmlns:p14="http://schemas.microsoft.com/office/powerpoint/2010/main" val="217123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ED9AD1-8F88-4CA6-9A4C-67C7292DC4AA}" type="datetime1">
              <a:rPr lang="en-IN" smtClean="0"/>
              <a:t>10-07-2025</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33747DC-4BEA-4201-9380-8F53ECEA822A}" type="slidenum">
              <a:rPr lang="en-IN" smtClean="0"/>
              <a:t>‹#›</a:t>
            </a:fld>
            <a:endParaRPr lang="en-IN"/>
          </a:p>
        </p:txBody>
      </p:sp>
    </p:spTree>
    <p:extLst>
      <p:ext uri="{BB962C8B-B14F-4D97-AF65-F5344CB8AC3E}">
        <p14:creationId xmlns:p14="http://schemas.microsoft.com/office/powerpoint/2010/main" val="363744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63AD02-1F67-4F3F-A8B6-B6247882382E}" type="datetime1">
              <a:rPr lang="en-IN" smtClean="0"/>
              <a:t>10-07-2025</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33747DC-4BEA-4201-9380-8F53ECEA822A}" type="slidenum">
              <a:rPr lang="en-IN" smtClean="0"/>
              <a:t>‹#›</a:t>
            </a:fld>
            <a:endParaRPr lang="en-IN"/>
          </a:p>
        </p:txBody>
      </p:sp>
    </p:spTree>
    <p:extLst>
      <p:ext uri="{BB962C8B-B14F-4D97-AF65-F5344CB8AC3E}">
        <p14:creationId xmlns:p14="http://schemas.microsoft.com/office/powerpoint/2010/main" val="277251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2A495E7-7087-4328-AF56-F65AEFCD0E26}" type="datetime1">
              <a:rPr lang="en-IN" smtClean="0"/>
              <a:t>10-07-2025</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33747DC-4BEA-4201-9380-8F53ECEA822A}" type="slidenum">
              <a:rPr lang="en-IN" smtClean="0"/>
              <a:t>‹#›</a:t>
            </a:fld>
            <a:endParaRPr lang="en-IN"/>
          </a:p>
        </p:txBody>
      </p:sp>
    </p:spTree>
    <p:extLst>
      <p:ext uri="{BB962C8B-B14F-4D97-AF65-F5344CB8AC3E}">
        <p14:creationId xmlns:p14="http://schemas.microsoft.com/office/powerpoint/2010/main" val="74743177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4.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5.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F3D6B8B-8AE3-498B-8903-13DA88E2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2088F89-A65D-842C-A587-27A58A165BDB}"/>
              </a:ext>
            </a:extLst>
          </p:cNvPr>
          <p:cNvSpPr>
            <a:spLocks noGrp="1"/>
          </p:cNvSpPr>
          <p:nvPr>
            <p:ph type="ctrTitle"/>
          </p:nvPr>
        </p:nvSpPr>
        <p:spPr>
          <a:xfrm>
            <a:off x="7865538" y="1054100"/>
            <a:ext cx="3862636" cy="3547717"/>
          </a:xfrm>
        </p:spPr>
        <p:txBody>
          <a:bodyPr anchor="ctr">
            <a:normAutofit/>
          </a:bodyPr>
          <a:lstStyle/>
          <a:p>
            <a:pPr algn="ctr"/>
            <a:r>
              <a:rPr lang="en-US" sz="6100" dirty="0"/>
              <a:t>Joint Analysis of Truss Bridges</a:t>
            </a:r>
            <a:endParaRPr lang="en-IN" sz="6100" dirty="0"/>
          </a:p>
        </p:txBody>
      </p:sp>
      <p:sp>
        <p:nvSpPr>
          <p:cNvPr id="66" name="Rectangle 65">
            <a:extLst>
              <a:ext uri="{FF2B5EF4-FFF2-40B4-BE49-F238E27FC236}">
                <a16:creationId xmlns:a16="http://schemas.microsoft.com/office/drawing/2014/main" id="{BACB86B7-E5FB-4B82-95B2-6E660D007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1608" cy="68580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349AF07-1C05-4EC0-9FAA-802ECDA4C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26" y="3513910"/>
            <a:ext cx="3069144" cy="2708489"/>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8DFC9D6-29EA-4206-8E53-3C97A3D4C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6237" y="3513910"/>
            <a:ext cx="3069144" cy="2708489"/>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766E3EA-38FB-4BE5-B2C0-FF50F9A58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5539" y="5756954"/>
            <a:ext cx="402336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7CE229-325E-456E-85BB-1BB5656F4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91530" y="5330876"/>
            <a:ext cx="934752" cy="934750"/>
            <a:chOff x="9685338" y="4460675"/>
            <a:chExt cx="1080904" cy="1080902"/>
          </a:xfrm>
        </p:grpSpPr>
        <p:sp>
          <p:nvSpPr>
            <p:cNvPr id="75" name="Oval 74">
              <a:extLst>
                <a:ext uri="{FF2B5EF4-FFF2-40B4-BE49-F238E27FC236}">
                  <a16:creationId xmlns:a16="http://schemas.microsoft.com/office/drawing/2014/main" id="{98769D40-B9B9-4A90-B4E4-29C4A650F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6" name="Oval 75">
              <a:extLst>
                <a:ext uri="{FF2B5EF4-FFF2-40B4-BE49-F238E27FC236}">
                  <a16:creationId xmlns:a16="http://schemas.microsoft.com/office/drawing/2014/main" id="{5824307E-F640-4301-BB34-218C32BA3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itle 2">
            <a:extLst>
              <a:ext uri="{FF2B5EF4-FFF2-40B4-BE49-F238E27FC236}">
                <a16:creationId xmlns:a16="http://schemas.microsoft.com/office/drawing/2014/main" id="{A25A9545-6CC7-6BC6-C964-38FC1FBE25B8}"/>
              </a:ext>
            </a:extLst>
          </p:cNvPr>
          <p:cNvSpPr>
            <a:spLocks noGrp="1"/>
          </p:cNvSpPr>
          <p:nvPr>
            <p:ph type="subTitle" idx="1"/>
          </p:nvPr>
        </p:nvSpPr>
        <p:spPr>
          <a:xfrm>
            <a:off x="7862488" y="4790199"/>
            <a:ext cx="3865686" cy="668769"/>
          </a:xfrm>
        </p:spPr>
        <p:txBody>
          <a:bodyPr>
            <a:noAutofit/>
          </a:bodyPr>
          <a:lstStyle/>
          <a:p>
            <a:r>
              <a:rPr lang="en-IN" sz="1800" dirty="0"/>
              <a:t>Vishal Jagad</a:t>
            </a:r>
            <a:br>
              <a:rPr lang="en-IN" sz="1800" dirty="0"/>
            </a:br>
            <a:r>
              <a:rPr lang="en-IN" sz="1800" dirty="0"/>
              <a:t>Technical Support Engineer</a:t>
            </a:r>
          </a:p>
          <a:p>
            <a:r>
              <a:rPr lang="en-IN" sz="1800" dirty="0"/>
              <a:t>Midas IT</a:t>
            </a:r>
          </a:p>
        </p:txBody>
      </p:sp>
      <p:sp>
        <p:nvSpPr>
          <p:cNvPr id="78" name="Rectangle 77">
            <a:extLst>
              <a:ext uri="{FF2B5EF4-FFF2-40B4-BE49-F238E27FC236}">
                <a16:creationId xmlns:a16="http://schemas.microsoft.com/office/drawing/2014/main" id="{EF2AD52E-05EC-4728-BFE2-7DAC56E41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26" y="640078"/>
            <a:ext cx="3069144" cy="2708489"/>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9C093565-5FFF-4986-B2DA-15E048750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6237" y="640078"/>
            <a:ext cx="3069144" cy="2708489"/>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808F307-2074-4D98-BEFA-B874BD277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5539" y="653241"/>
            <a:ext cx="402336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7" descr="Новый рисунок (13)">
            <a:extLst>
              <a:ext uri="{FF2B5EF4-FFF2-40B4-BE49-F238E27FC236}">
                <a16:creationId xmlns:a16="http://schemas.microsoft.com/office/drawing/2014/main" id="{B5FC1AAC-2EC3-344B-CEFF-1B18FD1A90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96132" y="805602"/>
            <a:ext cx="2709331" cy="2377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1" descr="Chart, surface chart&#10;&#10;Description automatically generated">
            <a:extLst>
              <a:ext uri="{FF2B5EF4-FFF2-40B4-BE49-F238E27FC236}">
                <a16:creationId xmlns:a16="http://schemas.microsoft.com/office/drawing/2014/main" id="{93E47ADB-DE1A-1DB0-23AF-B79D3FB73F78}"/>
              </a:ext>
            </a:extLst>
          </p:cNvPr>
          <p:cNvPicPr>
            <a:picLocks noChangeAspect="1"/>
          </p:cNvPicPr>
          <p:nvPr/>
        </p:nvPicPr>
        <p:blipFill>
          <a:blip r:embed="rId7"/>
          <a:stretch>
            <a:fillRect/>
          </a:stretch>
        </p:blipFill>
        <p:spPr>
          <a:xfrm>
            <a:off x="4009209" y="962193"/>
            <a:ext cx="2743200" cy="2064257"/>
          </a:xfrm>
          <a:prstGeom prst="rect">
            <a:avLst/>
          </a:prstGeom>
        </p:spPr>
      </p:pic>
      <p:pic>
        <p:nvPicPr>
          <p:cNvPr id="8" name="Рисунок 3" descr="A screenshot of different colored socks&#10;&#10;Description automatically generated with low confidence">
            <a:extLst>
              <a:ext uri="{FF2B5EF4-FFF2-40B4-BE49-F238E27FC236}">
                <a16:creationId xmlns:a16="http://schemas.microsoft.com/office/drawing/2014/main" id="{05996BE9-C711-69F7-3F75-BE0F43902859}"/>
              </a:ext>
            </a:extLst>
          </p:cNvPr>
          <p:cNvPicPr>
            <a:picLocks noChangeAspect="1"/>
          </p:cNvPicPr>
          <p:nvPr/>
        </p:nvPicPr>
        <p:blipFill rotWithShape="1">
          <a:blip r:embed="rId8"/>
          <a:srcRect l="51435" t="9715" b="45792"/>
          <a:stretch/>
        </p:blipFill>
        <p:spPr>
          <a:xfrm>
            <a:off x="779198" y="3938273"/>
            <a:ext cx="2743200" cy="1859762"/>
          </a:xfrm>
          <a:prstGeom prst="rect">
            <a:avLst/>
          </a:prstGeom>
        </p:spPr>
      </p:pic>
      <p:pic>
        <p:nvPicPr>
          <p:cNvPr id="11" name="Picture 10">
            <a:extLst>
              <a:ext uri="{FF2B5EF4-FFF2-40B4-BE49-F238E27FC236}">
                <a16:creationId xmlns:a16="http://schemas.microsoft.com/office/drawing/2014/main" id="{3ED7727E-EE34-2D10-C0D7-E9F40DAAA421}"/>
              </a:ext>
            </a:extLst>
          </p:cNvPr>
          <p:cNvPicPr>
            <a:picLocks noChangeAspect="1"/>
          </p:cNvPicPr>
          <p:nvPr/>
        </p:nvPicPr>
        <p:blipFill>
          <a:blip r:embed="rId9"/>
          <a:stretch>
            <a:fillRect/>
          </a:stretch>
        </p:blipFill>
        <p:spPr>
          <a:xfrm>
            <a:off x="4009209" y="4058910"/>
            <a:ext cx="2743200" cy="1618488"/>
          </a:xfrm>
          <a:prstGeom prst="rect">
            <a:avLst/>
          </a:prstGeom>
        </p:spPr>
      </p:pic>
    </p:spTree>
    <p:extLst>
      <p:ext uri="{BB962C8B-B14F-4D97-AF65-F5344CB8AC3E}">
        <p14:creationId xmlns:p14="http://schemas.microsoft.com/office/powerpoint/2010/main" val="87599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A0C3-C764-2C24-9ACA-A7BE2ADBEA74}"/>
              </a:ext>
            </a:extLst>
          </p:cNvPr>
          <p:cNvSpPr>
            <a:spLocks noGrp="1"/>
          </p:cNvSpPr>
          <p:nvPr>
            <p:ph type="title"/>
          </p:nvPr>
        </p:nvSpPr>
        <p:spPr>
          <a:xfrm>
            <a:off x="960554" y="392882"/>
            <a:ext cx="10058400" cy="1609344"/>
          </a:xfrm>
        </p:spPr>
        <p:txBody>
          <a:bodyPr/>
          <a:lstStyle/>
          <a:p>
            <a:r>
              <a:rPr lang="en-IN" dirty="0"/>
              <a:t>Joint Modelling &amp; Analysis – FEA NX</a:t>
            </a:r>
          </a:p>
        </p:txBody>
      </p:sp>
      <p:sp>
        <p:nvSpPr>
          <p:cNvPr id="3" name="Content Placeholder 2">
            <a:extLst>
              <a:ext uri="{FF2B5EF4-FFF2-40B4-BE49-F238E27FC236}">
                <a16:creationId xmlns:a16="http://schemas.microsoft.com/office/drawing/2014/main" id="{B4E4ADBA-72B0-FF77-6894-C81D65102B3A}"/>
              </a:ext>
            </a:extLst>
          </p:cNvPr>
          <p:cNvSpPr>
            <a:spLocks noGrp="1"/>
          </p:cNvSpPr>
          <p:nvPr>
            <p:ph idx="1"/>
          </p:nvPr>
        </p:nvSpPr>
        <p:spPr/>
        <p:txBody>
          <a:bodyPr/>
          <a:lstStyle/>
          <a:p>
            <a:r>
              <a:rPr lang="en-IN" dirty="0"/>
              <a:t>Demonstration</a:t>
            </a:r>
          </a:p>
        </p:txBody>
      </p:sp>
      <p:sp>
        <p:nvSpPr>
          <p:cNvPr id="6" name="Slide Number Placeholder 5">
            <a:extLst>
              <a:ext uri="{FF2B5EF4-FFF2-40B4-BE49-F238E27FC236}">
                <a16:creationId xmlns:a16="http://schemas.microsoft.com/office/drawing/2014/main" id="{FC40D4B7-EB57-560E-E340-6F38167ABA54}"/>
              </a:ext>
            </a:extLst>
          </p:cNvPr>
          <p:cNvSpPr>
            <a:spLocks noGrp="1"/>
          </p:cNvSpPr>
          <p:nvPr>
            <p:ph type="sldNum" sz="quarter" idx="12"/>
          </p:nvPr>
        </p:nvSpPr>
        <p:spPr/>
        <p:txBody>
          <a:bodyPr/>
          <a:lstStyle/>
          <a:p>
            <a:fld id="{B33747DC-4BEA-4201-9380-8F53ECEA822A}" type="slidenum">
              <a:rPr lang="en-IN" smtClean="0"/>
              <a:t>10</a:t>
            </a:fld>
            <a:endParaRPr lang="en-IN"/>
          </a:p>
        </p:txBody>
      </p:sp>
      <p:pic>
        <p:nvPicPr>
          <p:cNvPr id="8" name="Picture 7">
            <a:extLst>
              <a:ext uri="{FF2B5EF4-FFF2-40B4-BE49-F238E27FC236}">
                <a16:creationId xmlns:a16="http://schemas.microsoft.com/office/drawing/2014/main" id="{46D87035-290D-5C37-C247-84835029D774}"/>
              </a:ext>
            </a:extLst>
          </p:cNvPr>
          <p:cNvPicPr>
            <a:picLocks noChangeAspect="1"/>
          </p:cNvPicPr>
          <p:nvPr/>
        </p:nvPicPr>
        <p:blipFill>
          <a:blip r:embed="rId2"/>
          <a:stretch>
            <a:fillRect/>
          </a:stretch>
        </p:blipFill>
        <p:spPr>
          <a:xfrm>
            <a:off x="2987750" y="2631738"/>
            <a:ext cx="3727375" cy="3290418"/>
          </a:xfrm>
          <a:prstGeom prst="rect">
            <a:avLst/>
          </a:prstGeom>
        </p:spPr>
      </p:pic>
      <p:pic>
        <p:nvPicPr>
          <p:cNvPr id="10" name="Picture 9">
            <a:extLst>
              <a:ext uri="{FF2B5EF4-FFF2-40B4-BE49-F238E27FC236}">
                <a16:creationId xmlns:a16="http://schemas.microsoft.com/office/drawing/2014/main" id="{6E04F6AC-F968-AB6C-A8D6-392C133C11E5}"/>
              </a:ext>
            </a:extLst>
          </p:cNvPr>
          <p:cNvPicPr>
            <a:picLocks noChangeAspect="1"/>
          </p:cNvPicPr>
          <p:nvPr/>
        </p:nvPicPr>
        <p:blipFill>
          <a:blip r:embed="rId3"/>
          <a:stretch>
            <a:fillRect/>
          </a:stretch>
        </p:blipFill>
        <p:spPr>
          <a:xfrm>
            <a:off x="7033378" y="2631738"/>
            <a:ext cx="3985576" cy="3290418"/>
          </a:xfrm>
          <a:prstGeom prst="rect">
            <a:avLst/>
          </a:prstGeom>
        </p:spPr>
      </p:pic>
      <p:sp>
        <p:nvSpPr>
          <p:cNvPr id="11" name="Прямоугольник 62">
            <a:extLst>
              <a:ext uri="{FF2B5EF4-FFF2-40B4-BE49-F238E27FC236}">
                <a16:creationId xmlns:a16="http://schemas.microsoft.com/office/drawing/2014/main" id="{8BC2FEC3-392F-E169-E541-D0A1A4223217}"/>
              </a:ext>
            </a:extLst>
          </p:cNvPr>
          <p:cNvSpPr/>
          <p:nvPr/>
        </p:nvSpPr>
        <p:spPr>
          <a:xfrm>
            <a:off x="4774264" y="6157341"/>
            <a:ext cx="3881721"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Solid Modelling of Steel Joint in FEA NX</a:t>
            </a:r>
            <a:endParaRPr lang="ru-RU" sz="1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312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A0C3-C764-2C24-9ACA-A7BE2ADBEA74}"/>
              </a:ext>
            </a:extLst>
          </p:cNvPr>
          <p:cNvSpPr>
            <a:spLocks noGrp="1"/>
          </p:cNvSpPr>
          <p:nvPr>
            <p:ph type="title"/>
          </p:nvPr>
        </p:nvSpPr>
        <p:spPr/>
        <p:txBody>
          <a:bodyPr/>
          <a:lstStyle/>
          <a:p>
            <a:r>
              <a:rPr lang="en-IN" dirty="0"/>
              <a:t>Steel Arch Bridge Design – Midas Civil NX</a:t>
            </a:r>
          </a:p>
        </p:txBody>
      </p:sp>
      <p:sp>
        <p:nvSpPr>
          <p:cNvPr id="3" name="Content Placeholder 2">
            <a:extLst>
              <a:ext uri="{FF2B5EF4-FFF2-40B4-BE49-F238E27FC236}">
                <a16:creationId xmlns:a16="http://schemas.microsoft.com/office/drawing/2014/main" id="{B4E4ADBA-72B0-FF77-6894-C81D65102B3A}"/>
              </a:ext>
            </a:extLst>
          </p:cNvPr>
          <p:cNvSpPr>
            <a:spLocks noGrp="1"/>
          </p:cNvSpPr>
          <p:nvPr>
            <p:ph idx="1"/>
          </p:nvPr>
        </p:nvSpPr>
        <p:spPr/>
        <p:txBody>
          <a:bodyPr/>
          <a:lstStyle/>
          <a:p>
            <a:r>
              <a:rPr lang="en-IN" dirty="0"/>
              <a:t>Results -  Analysis &amp; Design</a:t>
            </a:r>
          </a:p>
        </p:txBody>
      </p:sp>
      <p:sp>
        <p:nvSpPr>
          <p:cNvPr id="4" name="Slide Number Placeholder 3">
            <a:extLst>
              <a:ext uri="{FF2B5EF4-FFF2-40B4-BE49-F238E27FC236}">
                <a16:creationId xmlns:a16="http://schemas.microsoft.com/office/drawing/2014/main" id="{21AAA784-A931-049B-7BB1-78DA3B7055B9}"/>
              </a:ext>
            </a:extLst>
          </p:cNvPr>
          <p:cNvSpPr>
            <a:spLocks noGrp="1"/>
          </p:cNvSpPr>
          <p:nvPr>
            <p:ph type="sldNum" sz="quarter" idx="12"/>
          </p:nvPr>
        </p:nvSpPr>
        <p:spPr/>
        <p:txBody>
          <a:bodyPr/>
          <a:lstStyle/>
          <a:p>
            <a:fld id="{B33747DC-4BEA-4201-9380-8F53ECEA822A}" type="slidenum">
              <a:rPr lang="en-IN" smtClean="0"/>
              <a:t>11</a:t>
            </a:fld>
            <a:endParaRPr lang="en-IN"/>
          </a:p>
        </p:txBody>
      </p:sp>
      <p:pic>
        <p:nvPicPr>
          <p:cNvPr id="6" name="Picture 5">
            <a:extLst>
              <a:ext uri="{FF2B5EF4-FFF2-40B4-BE49-F238E27FC236}">
                <a16:creationId xmlns:a16="http://schemas.microsoft.com/office/drawing/2014/main" id="{0B7A4C20-FFA3-B129-765B-83EBAAF0EB22}"/>
              </a:ext>
            </a:extLst>
          </p:cNvPr>
          <p:cNvPicPr>
            <a:picLocks noChangeAspect="1"/>
          </p:cNvPicPr>
          <p:nvPr/>
        </p:nvPicPr>
        <p:blipFill>
          <a:blip r:embed="rId2"/>
          <a:stretch>
            <a:fillRect/>
          </a:stretch>
        </p:blipFill>
        <p:spPr>
          <a:xfrm>
            <a:off x="1164615" y="2800681"/>
            <a:ext cx="3535244" cy="1628776"/>
          </a:xfrm>
          <a:prstGeom prst="rect">
            <a:avLst/>
          </a:prstGeom>
        </p:spPr>
      </p:pic>
      <p:pic>
        <p:nvPicPr>
          <p:cNvPr id="8" name="Picture 7">
            <a:extLst>
              <a:ext uri="{FF2B5EF4-FFF2-40B4-BE49-F238E27FC236}">
                <a16:creationId xmlns:a16="http://schemas.microsoft.com/office/drawing/2014/main" id="{254B5C66-8DBA-2A34-2BFE-DFEE6B85E8F9}"/>
              </a:ext>
            </a:extLst>
          </p:cNvPr>
          <p:cNvPicPr>
            <a:picLocks noChangeAspect="1"/>
          </p:cNvPicPr>
          <p:nvPr/>
        </p:nvPicPr>
        <p:blipFill>
          <a:blip r:embed="rId3"/>
          <a:stretch>
            <a:fillRect/>
          </a:stretch>
        </p:blipFill>
        <p:spPr>
          <a:xfrm>
            <a:off x="1164615" y="4429457"/>
            <a:ext cx="3535242" cy="1628775"/>
          </a:xfrm>
          <a:prstGeom prst="rect">
            <a:avLst/>
          </a:prstGeom>
        </p:spPr>
      </p:pic>
      <p:sp>
        <p:nvSpPr>
          <p:cNvPr id="9" name="Прямоугольник 62">
            <a:extLst>
              <a:ext uri="{FF2B5EF4-FFF2-40B4-BE49-F238E27FC236}">
                <a16:creationId xmlns:a16="http://schemas.microsoft.com/office/drawing/2014/main" id="{A07B36CC-3096-29A6-FED9-EF03DF40B095}"/>
              </a:ext>
            </a:extLst>
          </p:cNvPr>
          <p:cNvSpPr/>
          <p:nvPr/>
        </p:nvSpPr>
        <p:spPr>
          <a:xfrm>
            <a:off x="818136" y="6219479"/>
            <a:ext cx="3881721"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Axial Force and BMD in the members</a:t>
            </a:r>
            <a:endParaRPr lang="ru-RU" sz="1400" b="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623F01E0-B72D-E228-18A3-BF34566B5649}"/>
              </a:ext>
            </a:extLst>
          </p:cNvPr>
          <p:cNvPicPr>
            <a:picLocks noChangeAspect="1"/>
          </p:cNvPicPr>
          <p:nvPr/>
        </p:nvPicPr>
        <p:blipFill>
          <a:blip r:embed="rId4"/>
          <a:stretch>
            <a:fillRect/>
          </a:stretch>
        </p:blipFill>
        <p:spPr>
          <a:xfrm>
            <a:off x="6731607" y="2043744"/>
            <a:ext cx="4132495" cy="1903944"/>
          </a:xfrm>
          <a:prstGeom prst="rect">
            <a:avLst/>
          </a:prstGeom>
        </p:spPr>
      </p:pic>
      <p:pic>
        <p:nvPicPr>
          <p:cNvPr id="13" name="Picture 12" descr="Chart, bar chart&#10;&#10;Description automatically generated">
            <a:extLst>
              <a:ext uri="{FF2B5EF4-FFF2-40B4-BE49-F238E27FC236}">
                <a16:creationId xmlns:a16="http://schemas.microsoft.com/office/drawing/2014/main" id="{FD3F45FF-851B-9988-F304-3AF7E07029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6461" y="4429457"/>
            <a:ext cx="4052345" cy="1851185"/>
          </a:xfrm>
          <a:prstGeom prst="rect">
            <a:avLst/>
          </a:prstGeom>
        </p:spPr>
      </p:pic>
      <p:sp>
        <p:nvSpPr>
          <p:cNvPr id="14" name="Прямоугольник 62">
            <a:extLst>
              <a:ext uri="{FF2B5EF4-FFF2-40B4-BE49-F238E27FC236}">
                <a16:creationId xmlns:a16="http://schemas.microsoft.com/office/drawing/2014/main" id="{82AF93EC-F0CF-8C1E-8B3C-BB6D74FEF003}"/>
              </a:ext>
            </a:extLst>
          </p:cNvPr>
          <p:cNvSpPr/>
          <p:nvPr/>
        </p:nvSpPr>
        <p:spPr>
          <a:xfrm>
            <a:off x="6982381" y="3992915"/>
            <a:ext cx="3881721"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Critical position for vehicular load</a:t>
            </a:r>
            <a:endParaRPr lang="ru-RU" sz="1400" b="0" dirty="0">
              <a:latin typeface="Calibri" panose="020F0502020204030204" pitchFamily="34" charset="0"/>
              <a:cs typeface="Calibri" panose="020F0502020204030204" pitchFamily="34" charset="0"/>
            </a:endParaRPr>
          </a:p>
        </p:txBody>
      </p:sp>
      <p:sp>
        <p:nvSpPr>
          <p:cNvPr id="15" name="Прямоугольник 62">
            <a:extLst>
              <a:ext uri="{FF2B5EF4-FFF2-40B4-BE49-F238E27FC236}">
                <a16:creationId xmlns:a16="http://schemas.microsoft.com/office/drawing/2014/main" id="{4AE2A18B-8A4E-0F14-3810-5F6D9801B4DA}"/>
              </a:ext>
            </a:extLst>
          </p:cNvPr>
          <p:cNvSpPr/>
          <p:nvPr/>
        </p:nvSpPr>
        <p:spPr>
          <a:xfrm>
            <a:off x="6253353" y="6301457"/>
            <a:ext cx="5057775"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Steel Design Optimization (Original Qty: Red, Updated Qty: Green)</a:t>
            </a:r>
            <a:endParaRPr lang="ru-RU" sz="1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62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A0C3-C764-2C24-9ACA-A7BE2ADBEA74}"/>
              </a:ext>
            </a:extLst>
          </p:cNvPr>
          <p:cNvSpPr>
            <a:spLocks noGrp="1"/>
          </p:cNvSpPr>
          <p:nvPr>
            <p:ph type="title"/>
          </p:nvPr>
        </p:nvSpPr>
        <p:spPr/>
        <p:txBody>
          <a:bodyPr/>
          <a:lstStyle/>
          <a:p>
            <a:r>
              <a:rPr lang="en-IN" dirty="0"/>
              <a:t>Joint Modelling and Analysis – FEA NX</a:t>
            </a:r>
          </a:p>
        </p:txBody>
      </p:sp>
      <p:sp>
        <p:nvSpPr>
          <p:cNvPr id="3" name="Content Placeholder 2">
            <a:extLst>
              <a:ext uri="{FF2B5EF4-FFF2-40B4-BE49-F238E27FC236}">
                <a16:creationId xmlns:a16="http://schemas.microsoft.com/office/drawing/2014/main" id="{B4E4ADBA-72B0-FF77-6894-C81D65102B3A}"/>
              </a:ext>
            </a:extLst>
          </p:cNvPr>
          <p:cNvSpPr>
            <a:spLocks noGrp="1"/>
          </p:cNvSpPr>
          <p:nvPr>
            <p:ph idx="1"/>
          </p:nvPr>
        </p:nvSpPr>
        <p:spPr/>
        <p:txBody>
          <a:bodyPr/>
          <a:lstStyle/>
          <a:p>
            <a:r>
              <a:rPr lang="en-IN" dirty="0"/>
              <a:t>Results - Analysis</a:t>
            </a:r>
          </a:p>
        </p:txBody>
      </p:sp>
      <p:pic>
        <p:nvPicPr>
          <p:cNvPr id="4" name="Picture 3">
            <a:extLst>
              <a:ext uri="{FF2B5EF4-FFF2-40B4-BE49-F238E27FC236}">
                <a16:creationId xmlns:a16="http://schemas.microsoft.com/office/drawing/2014/main" id="{B614C0E5-D8E7-F122-415E-0243E27E6CF2}"/>
              </a:ext>
            </a:extLst>
          </p:cNvPr>
          <p:cNvPicPr>
            <a:picLocks noChangeAspect="1"/>
          </p:cNvPicPr>
          <p:nvPr/>
        </p:nvPicPr>
        <p:blipFill>
          <a:blip r:embed="rId2"/>
          <a:stretch>
            <a:fillRect/>
          </a:stretch>
        </p:blipFill>
        <p:spPr>
          <a:xfrm>
            <a:off x="6727629" y="2299897"/>
            <a:ext cx="3611183" cy="3424627"/>
          </a:xfrm>
          <a:prstGeom prst="rect">
            <a:avLst/>
          </a:prstGeom>
        </p:spPr>
      </p:pic>
      <p:pic>
        <p:nvPicPr>
          <p:cNvPr id="6" name="Picture 5">
            <a:extLst>
              <a:ext uri="{FF2B5EF4-FFF2-40B4-BE49-F238E27FC236}">
                <a16:creationId xmlns:a16="http://schemas.microsoft.com/office/drawing/2014/main" id="{C107E5AC-62E4-0139-F1C2-B9B7B3BF4267}"/>
              </a:ext>
            </a:extLst>
          </p:cNvPr>
          <p:cNvPicPr>
            <a:picLocks noChangeAspect="1"/>
          </p:cNvPicPr>
          <p:nvPr/>
        </p:nvPicPr>
        <p:blipFill>
          <a:blip r:embed="rId3"/>
          <a:stretch>
            <a:fillRect/>
          </a:stretch>
        </p:blipFill>
        <p:spPr>
          <a:xfrm>
            <a:off x="1063752" y="2722715"/>
            <a:ext cx="4719237" cy="3001809"/>
          </a:xfrm>
          <a:prstGeom prst="rect">
            <a:avLst/>
          </a:prstGeom>
        </p:spPr>
      </p:pic>
      <p:sp>
        <p:nvSpPr>
          <p:cNvPr id="7" name="Slide Number Placeholder 6">
            <a:extLst>
              <a:ext uri="{FF2B5EF4-FFF2-40B4-BE49-F238E27FC236}">
                <a16:creationId xmlns:a16="http://schemas.microsoft.com/office/drawing/2014/main" id="{0AEE9D7C-CB57-0805-A02A-E8CF00485F85}"/>
              </a:ext>
            </a:extLst>
          </p:cNvPr>
          <p:cNvSpPr>
            <a:spLocks noGrp="1"/>
          </p:cNvSpPr>
          <p:nvPr>
            <p:ph type="sldNum" sz="quarter" idx="12"/>
          </p:nvPr>
        </p:nvSpPr>
        <p:spPr/>
        <p:txBody>
          <a:bodyPr/>
          <a:lstStyle/>
          <a:p>
            <a:fld id="{B33747DC-4BEA-4201-9380-8F53ECEA822A}" type="slidenum">
              <a:rPr lang="en-IN" smtClean="0"/>
              <a:t>12</a:t>
            </a:fld>
            <a:endParaRPr lang="en-IN"/>
          </a:p>
        </p:txBody>
      </p:sp>
      <p:sp>
        <p:nvSpPr>
          <p:cNvPr id="8" name="Прямоугольник 62">
            <a:extLst>
              <a:ext uri="{FF2B5EF4-FFF2-40B4-BE49-F238E27FC236}">
                <a16:creationId xmlns:a16="http://schemas.microsoft.com/office/drawing/2014/main" id="{A8F8958C-ADAB-D52F-F0C1-E257E574EEB6}"/>
              </a:ext>
            </a:extLst>
          </p:cNvPr>
          <p:cNvSpPr/>
          <p:nvPr/>
        </p:nvSpPr>
        <p:spPr>
          <a:xfrm>
            <a:off x="6457091" y="5997258"/>
            <a:ext cx="3881721"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Detail Analysis of Steel Joint in FEA NX</a:t>
            </a:r>
            <a:endParaRPr lang="ru-RU" sz="1400" b="0" dirty="0">
              <a:latin typeface="Calibri" panose="020F0502020204030204" pitchFamily="34" charset="0"/>
              <a:cs typeface="Calibri" panose="020F0502020204030204" pitchFamily="34" charset="0"/>
            </a:endParaRPr>
          </a:p>
        </p:txBody>
      </p:sp>
      <p:sp>
        <p:nvSpPr>
          <p:cNvPr id="9" name="Прямоугольник 62">
            <a:extLst>
              <a:ext uri="{FF2B5EF4-FFF2-40B4-BE49-F238E27FC236}">
                <a16:creationId xmlns:a16="http://schemas.microsoft.com/office/drawing/2014/main" id="{B0D4F2A7-B382-773C-72BC-773A3EBBCFBE}"/>
              </a:ext>
            </a:extLst>
          </p:cNvPr>
          <p:cNvSpPr/>
          <p:nvPr/>
        </p:nvSpPr>
        <p:spPr>
          <a:xfrm>
            <a:off x="1482509" y="5965007"/>
            <a:ext cx="3881721" cy="523220"/>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Inserting solid FEA NX model into Civil Global Analysis </a:t>
            </a:r>
            <a:endParaRPr lang="ru-RU" sz="1400" b="0" dirty="0">
              <a:latin typeface="Calibri" panose="020F0502020204030204" pitchFamily="34" charset="0"/>
              <a:cs typeface="Calibri" panose="020F0502020204030204" pitchFamily="34" charset="0"/>
            </a:endParaRPr>
          </a:p>
        </p:txBody>
      </p:sp>
      <p:sp>
        <p:nvSpPr>
          <p:cNvPr id="15" name="Arrow: Notched Right 14">
            <a:extLst>
              <a:ext uri="{FF2B5EF4-FFF2-40B4-BE49-F238E27FC236}">
                <a16:creationId xmlns:a16="http://schemas.microsoft.com/office/drawing/2014/main" id="{9ADE4985-4BE1-A746-5795-E0CF86E423E0}"/>
              </a:ext>
            </a:extLst>
          </p:cNvPr>
          <p:cNvSpPr/>
          <p:nvPr/>
        </p:nvSpPr>
        <p:spPr>
          <a:xfrm rot="10800000">
            <a:off x="5782989" y="4069728"/>
            <a:ext cx="674102" cy="30777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90502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EE4-0F3C-359B-DD2C-2FD492A23DB7}"/>
              </a:ext>
            </a:extLst>
          </p:cNvPr>
          <p:cNvSpPr>
            <a:spLocks noGrp="1"/>
          </p:cNvSpPr>
          <p:nvPr>
            <p:ph type="title"/>
          </p:nvPr>
        </p:nvSpPr>
        <p:spPr>
          <a:xfrm>
            <a:off x="5380058" y="2625124"/>
            <a:ext cx="6251110" cy="1357573"/>
          </a:xfrm>
        </p:spPr>
        <p:txBody>
          <a:bodyPr anchor="b">
            <a:normAutofit/>
          </a:bodyPr>
          <a:lstStyle/>
          <a:p>
            <a:r>
              <a:rPr lang="en-IN" sz="5400" dirty="0"/>
              <a:t>THANK YOU!</a:t>
            </a:r>
          </a:p>
        </p:txBody>
      </p:sp>
      <p:pic>
        <p:nvPicPr>
          <p:cNvPr id="13" name="Picture 4" descr="A 3D pattern of ring shapes connected by lines">
            <a:extLst>
              <a:ext uri="{FF2B5EF4-FFF2-40B4-BE49-F238E27FC236}">
                <a16:creationId xmlns:a16="http://schemas.microsoft.com/office/drawing/2014/main" id="{E29C764F-BED5-0596-578A-A1F04772C06D}"/>
              </a:ext>
            </a:extLst>
          </p:cNvPr>
          <p:cNvPicPr>
            <a:picLocks noChangeAspect="1"/>
          </p:cNvPicPr>
          <p:nvPr/>
        </p:nvPicPr>
        <p:blipFill rotWithShape="1">
          <a:blip r:embed="rId3">
            <a:duotone>
              <a:schemeClr val="accent4">
                <a:shade val="45000"/>
                <a:satMod val="135000"/>
              </a:schemeClr>
              <a:prstClr val="white"/>
            </a:duotone>
          </a:blip>
          <a:srcRect l="14539" r="4726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Slide Number Placeholder 3">
            <a:extLst>
              <a:ext uri="{FF2B5EF4-FFF2-40B4-BE49-F238E27FC236}">
                <a16:creationId xmlns:a16="http://schemas.microsoft.com/office/drawing/2014/main" id="{E0BF80AA-580D-5DEF-16D3-953B03AD8FC0}"/>
              </a:ext>
            </a:extLst>
          </p:cNvPr>
          <p:cNvSpPr>
            <a:spLocks noGrp="1"/>
          </p:cNvSpPr>
          <p:nvPr>
            <p:ph type="sldNum" sz="quarter" idx="12"/>
          </p:nvPr>
        </p:nvSpPr>
        <p:spPr/>
        <p:txBody>
          <a:bodyPr/>
          <a:lstStyle/>
          <a:p>
            <a:fld id="{B33747DC-4BEA-4201-9380-8F53ECEA822A}" type="slidenum">
              <a:rPr lang="en-IN" smtClean="0"/>
              <a:t>13</a:t>
            </a:fld>
            <a:endParaRPr lang="en-IN"/>
          </a:p>
        </p:txBody>
      </p:sp>
    </p:spTree>
    <p:extLst>
      <p:ext uri="{BB962C8B-B14F-4D97-AF65-F5344CB8AC3E}">
        <p14:creationId xmlns:p14="http://schemas.microsoft.com/office/powerpoint/2010/main" val="148942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A9D6-F5DE-B229-9F2B-B2CF86A6C249}"/>
              </a:ext>
            </a:extLst>
          </p:cNvPr>
          <p:cNvSpPr>
            <a:spLocks noGrp="1"/>
          </p:cNvSpPr>
          <p:nvPr>
            <p:ph type="title"/>
          </p:nvPr>
        </p:nvSpPr>
        <p:spPr>
          <a:xfrm>
            <a:off x="1069848" y="484632"/>
            <a:ext cx="10058400" cy="1609344"/>
          </a:xfrm>
        </p:spPr>
        <p:txBody>
          <a:bodyPr>
            <a:normAutofit/>
          </a:bodyPr>
          <a:lstStyle/>
          <a:p>
            <a:r>
              <a:rPr lang="en-IN" dirty="0"/>
              <a:t>Contents</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388D39-7F0E-A47D-EA53-0F64F91214D6}"/>
              </a:ext>
            </a:extLst>
          </p:cNvPr>
          <p:cNvGraphicFramePr>
            <a:graphicFrameLocks noGrp="1"/>
          </p:cNvGraphicFramePr>
          <p:nvPr>
            <p:ph idx="1"/>
            <p:extLst>
              <p:ext uri="{D42A27DB-BD31-4B8C-83A1-F6EECF244321}">
                <p14:modId xmlns:p14="http://schemas.microsoft.com/office/powerpoint/2010/main" val="3533076221"/>
              </p:ext>
            </p:extLst>
          </p:nvPr>
        </p:nvGraphicFramePr>
        <p:xfrm>
          <a:off x="1696141" y="2773017"/>
          <a:ext cx="8034268" cy="24187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id="{1AF02C13-BD4F-0371-B981-F5D8E10EAF2E}"/>
              </a:ext>
            </a:extLst>
          </p:cNvPr>
          <p:cNvSpPr>
            <a:spLocks noGrp="1"/>
          </p:cNvSpPr>
          <p:nvPr>
            <p:ph type="sldNum" sz="quarter" idx="12"/>
          </p:nvPr>
        </p:nvSpPr>
        <p:spPr/>
        <p:txBody>
          <a:bodyPr/>
          <a:lstStyle/>
          <a:p>
            <a:fld id="{B33747DC-4BEA-4201-9380-8F53ECEA822A}" type="slidenum">
              <a:rPr lang="en-IN" smtClean="0"/>
              <a:t>2</a:t>
            </a:fld>
            <a:endParaRPr lang="en-IN"/>
          </a:p>
        </p:txBody>
      </p:sp>
    </p:spTree>
    <p:extLst>
      <p:ext uri="{BB962C8B-B14F-4D97-AF65-F5344CB8AC3E}">
        <p14:creationId xmlns:p14="http://schemas.microsoft.com/office/powerpoint/2010/main" val="2699090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8D3E-2577-601E-0444-F7F33AD12C06}"/>
              </a:ext>
            </a:extLst>
          </p:cNvPr>
          <p:cNvSpPr>
            <a:spLocks noGrp="1"/>
          </p:cNvSpPr>
          <p:nvPr>
            <p:ph type="title"/>
          </p:nvPr>
        </p:nvSpPr>
        <p:spPr/>
        <p:txBody>
          <a:bodyPr/>
          <a:lstStyle/>
          <a:p>
            <a:r>
              <a:rPr lang="en-IN" dirty="0"/>
              <a:t>Introduction - Applications</a:t>
            </a:r>
          </a:p>
        </p:txBody>
      </p:sp>
      <p:pic>
        <p:nvPicPr>
          <p:cNvPr id="4" name="Рисунок 3">
            <a:extLst>
              <a:ext uri="{FF2B5EF4-FFF2-40B4-BE49-F238E27FC236}">
                <a16:creationId xmlns:a16="http://schemas.microsoft.com/office/drawing/2014/main" id="{A59EE894-35E1-F14B-C8B2-211A16741902}"/>
              </a:ext>
            </a:extLst>
          </p:cNvPr>
          <p:cNvPicPr>
            <a:picLocks noChangeAspect="1"/>
          </p:cNvPicPr>
          <p:nvPr/>
        </p:nvPicPr>
        <p:blipFill>
          <a:blip r:embed="rId3"/>
          <a:stretch>
            <a:fillRect/>
          </a:stretch>
        </p:blipFill>
        <p:spPr>
          <a:xfrm>
            <a:off x="838200" y="1834307"/>
            <a:ext cx="2247744" cy="1664490"/>
          </a:xfrm>
          <a:prstGeom prst="rect">
            <a:avLst/>
          </a:prstGeom>
        </p:spPr>
      </p:pic>
      <p:pic>
        <p:nvPicPr>
          <p:cNvPr id="5" name="Рисунок 6">
            <a:extLst>
              <a:ext uri="{FF2B5EF4-FFF2-40B4-BE49-F238E27FC236}">
                <a16:creationId xmlns:a16="http://schemas.microsoft.com/office/drawing/2014/main" id="{15975539-4D30-70CD-0F9E-063FBFCB7026}"/>
              </a:ext>
            </a:extLst>
          </p:cNvPr>
          <p:cNvPicPr>
            <a:picLocks noChangeAspect="1"/>
          </p:cNvPicPr>
          <p:nvPr/>
        </p:nvPicPr>
        <p:blipFill rotWithShape="1">
          <a:blip r:embed="rId4"/>
          <a:srcRect l="1" r="1034"/>
          <a:stretch/>
        </p:blipFill>
        <p:spPr>
          <a:xfrm>
            <a:off x="3191384" y="1825625"/>
            <a:ext cx="2365192" cy="1669965"/>
          </a:xfrm>
          <a:prstGeom prst="rect">
            <a:avLst/>
          </a:prstGeom>
        </p:spPr>
      </p:pic>
      <p:sp>
        <p:nvSpPr>
          <p:cNvPr id="6" name="Прямоугольник 51">
            <a:extLst>
              <a:ext uri="{FF2B5EF4-FFF2-40B4-BE49-F238E27FC236}">
                <a16:creationId xmlns:a16="http://schemas.microsoft.com/office/drawing/2014/main" id="{29EA53A3-1F15-69AD-AB66-D2C890B4E2B2}"/>
              </a:ext>
            </a:extLst>
          </p:cNvPr>
          <p:cNvSpPr/>
          <p:nvPr/>
        </p:nvSpPr>
        <p:spPr>
          <a:xfrm>
            <a:off x="1190675" y="3504272"/>
            <a:ext cx="4001417"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Joint systems with complex stress distribution</a:t>
            </a:r>
            <a:endParaRPr lang="ru-RU" sz="1400" b="0" dirty="0">
              <a:latin typeface="Calibri" panose="020F0502020204030204" pitchFamily="34" charset="0"/>
              <a:cs typeface="Calibri" panose="020F0502020204030204" pitchFamily="34" charset="0"/>
            </a:endParaRPr>
          </a:p>
        </p:txBody>
      </p:sp>
      <p:pic>
        <p:nvPicPr>
          <p:cNvPr id="7" name="Picture 2" descr="https://benthamopen.com/contents/figures/TOCIEJ/TOCIEJ-11-369_F7.jpg">
            <a:extLst>
              <a:ext uri="{FF2B5EF4-FFF2-40B4-BE49-F238E27FC236}">
                <a16:creationId xmlns:a16="http://schemas.microsoft.com/office/drawing/2014/main" id="{5197CC3D-34ED-F605-DEF6-ED32223C67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4" t="81563" r="71045" b="3143"/>
          <a:stretch/>
        </p:blipFill>
        <p:spPr bwMode="auto">
          <a:xfrm rot="5400000">
            <a:off x="7647591" y="1924627"/>
            <a:ext cx="1687350" cy="1471944"/>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15">
            <a:extLst>
              <a:ext uri="{FF2B5EF4-FFF2-40B4-BE49-F238E27FC236}">
                <a16:creationId xmlns:a16="http://schemas.microsoft.com/office/drawing/2014/main" id="{F37258F0-C3F2-6492-DD6A-E6C5E64F50DB}"/>
              </a:ext>
            </a:extLst>
          </p:cNvPr>
          <p:cNvPicPr>
            <a:picLocks noChangeAspect="1"/>
          </p:cNvPicPr>
          <p:nvPr/>
        </p:nvPicPr>
        <p:blipFill rotWithShape="1">
          <a:blip r:embed="rId6"/>
          <a:srcRect b="38838"/>
          <a:stretch/>
        </p:blipFill>
        <p:spPr>
          <a:xfrm rot="5400000">
            <a:off x="9454398" y="1996785"/>
            <a:ext cx="1698167" cy="1338448"/>
          </a:xfrm>
          <a:prstGeom prst="rect">
            <a:avLst/>
          </a:prstGeom>
        </p:spPr>
      </p:pic>
      <p:sp>
        <p:nvSpPr>
          <p:cNvPr id="9" name="Прямоугольник 59">
            <a:extLst>
              <a:ext uri="{FF2B5EF4-FFF2-40B4-BE49-F238E27FC236}">
                <a16:creationId xmlns:a16="http://schemas.microsoft.com/office/drawing/2014/main" id="{E9DA8BC9-E83C-4E62-3890-217B0334EA00}"/>
              </a:ext>
            </a:extLst>
          </p:cNvPr>
          <p:cNvSpPr/>
          <p:nvPr/>
        </p:nvSpPr>
        <p:spPr>
          <a:xfrm>
            <a:off x="7797506" y="3504272"/>
            <a:ext cx="3529032"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Prying action and contact force</a:t>
            </a:r>
            <a:endParaRPr lang="ru-RU" sz="1400" b="0" dirty="0">
              <a:latin typeface="Calibri" panose="020F0502020204030204" pitchFamily="34" charset="0"/>
              <a:cs typeface="Calibri" panose="020F0502020204030204" pitchFamily="34" charset="0"/>
            </a:endParaRPr>
          </a:p>
        </p:txBody>
      </p:sp>
      <p:sp>
        <p:nvSpPr>
          <p:cNvPr id="12" name="Прямоугольник 62">
            <a:extLst>
              <a:ext uri="{FF2B5EF4-FFF2-40B4-BE49-F238E27FC236}">
                <a16:creationId xmlns:a16="http://schemas.microsoft.com/office/drawing/2014/main" id="{D2D61D83-B719-A6D0-39CC-31265092BFA4}"/>
              </a:ext>
            </a:extLst>
          </p:cNvPr>
          <p:cNvSpPr/>
          <p:nvPr/>
        </p:nvSpPr>
        <p:spPr>
          <a:xfrm>
            <a:off x="1310371" y="6234755"/>
            <a:ext cx="3881721"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Fatigue Analysis of Truss Joint</a:t>
            </a:r>
            <a:endParaRPr lang="ru-RU" sz="1400" b="0" dirty="0">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2457234E-89B1-3575-61C6-003FAC1DB96C}"/>
              </a:ext>
            </a:extLst>
          </p:cNvPr>
          <p:cNvPicPr>
            <a:picLocks noChangeAspect="1"/>
          </p:cNvPicPr>
          <p:nvPr/>
        </p:nvPicPr>
        <p:blipFill>
          <a:blip r:embed="rId7"/>
          <a:stretch>
            <a:fillRect/>
          </a:stretch>
        </p:blipFill>
        <p:spPr>
          <a:xfrm>
            <a:off x="1014104" y="4229881"/>
            <a:ext cx="4354557" cy="1984928"/>
          </a:xfrm>
          <a:prstGeom prst="rect">
            <a:avLst/>
          </a:prstGeom>
        </p:spPr>
      </p:pic>
      <p:sp>
        <p:nvSpPr>
          <p:cNvPr id="20" name="Slide Number Placeholder 19">
            <a:extLst>
              <a:ext uri="{FF2B5EF4-FFF2-40B4-BE49-F238E27FC236}">
                <a16:creationId xmlns:a16="http://schemas.microsoft.com/office/drawing/2014/main" id="{AEBAC344-0615-4D20-209F-7D544A18DE8A}"/>
              </a:ext>
            </a:extLst>
          </p:cNvPr>
          <p:cNvSpPr>
            <a:spLocks noGrp="1"/>
          </p:cNvSpPr>
          <p:nvPr>
            <p:ph type="sldNum" sz="quarter" idx="12"/>
          </p:nvPr>
        </p:nvSpPr>
        <p:spPr/>
        <p:txBody>
          <a:bodyPr/>
          <a:lstStyle/>
          <a:p>
            <a:fld id="{B33747DC-4BEA-4201-9380-8F53ECEA822A}" type="slidenum">
              <a:rPr lang="en-IN" smtClean="0"/>
              <a:t>3</a:t>
            </a:fld>
            <a:endParaRPr lang="en-IN"/>
          </a:p>
        </p:txBody>
      </p:sp>
    </p:spTree>
    <p:extLst>
      <p:ext uri="{BB962C8B-B14F-4D97-AF65-F5344CB8AC3E}">
        <p14:creationId xmlns:p14="http://schemas.microsoft.com/office/powerpoint/2010/main" val="196109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8D3E-2577-601E-0444-F7F33AD12C06}"/>
              </a:ext>
            </a:extLst>
          </p:cNvPr>
          <p:cNvSpPr>
            <a:spLocks noGrp="1"/>
          </p:cNvSpPr>
          <p:nvPr>
            <p:ph type="title"/>
          </p:nvPr>
        </p:nvSpPr>
        <p:spPr/>
        <p:txBody>
          <a:bodyPr/>
          <a:lstStyle/>
          <a:p>
            <a:r>
              <a:rPr lang="en-IN" dirty="0"/>
              <a:t>Introduction - Features</a:t>
            </a:r>
          </a:p>
        </p:txBody>
      </p:sp>
      <p:sp>
        <p:nvSpPr>
          <p:cNvPr id="3" name="Content Placeholder 2">
            <a:extLst>
              <a:ext uri="{FF2B5EF4-FFF2-40B4-BE49-F238E27FC236}">
                <a16:creationId xmlns:a16="http://schemas.microsoft.com/office/drawing/2014/main" id="{758713D0-8A09-3948-4B0E-560BB5FB12CE}"/>
              </a:ext>
            </a:extLst>
          </p:cNvPr>
          <p:cNvSpPr>
            <a:spLocks noGrp="1"/>
          </p:cNvSpPr>
          <p:nvPr>
            <p:ph idx="1"/>
          </p:nvPr>
        </p:nvSpPr>
        <p:spPr/>
        <p:txBody>
          <a:bodyPr/>
          <a:lstStyle/>
          <a:p>
            <a:r>
              <a:rPr lang="en-IN" dirty="0"/>
              <a:t>Midas FEA NX</a:t>
            </a:r>
            <a:br>
              <a:rPr lang="en-IN" dirty="0"/>
            </a:br>
            <a:br>
              <a:rPr lang="en-IN" dirty="0"/>
            </a:br>
            <a:endParaRPr lang="en-IN" dirty="0"/>
          </a:p>
        </p:txBody>
      </p:sp>
      <p:sp>
        <p:nvSpPr>
          <p:cNvPr id="11" name="Прямоугольник 62">
            <a:extLst>
              <a:ext uri="{FF2B5EF4-FFF2-40B4-BE49-F238E27FC236}">
                <a16:creationId xmlns:a16="http://schemas.microsoft.com/office/drawing/2014/main" id="{4F7E2992-21EF-FFF7-DA1B-1DEE27F2B362}"/>
              </a:ext>
            </a:extLst>
          </p:cNvPr>
          <p:cNvSpPr/>
          <p:nvPr/>
        </p:nvSpPr>
        <p:spPr>
          <a:xfrm>
            <a:off x="687076" y="6166837"/>
            <a:ext cx="2674380" cy="523220"/>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Adaptive seeding and precise mesh control</a:t>
            </a:r>
            <a:endParaRPr lang="ru-RU" sz="1400" b="0" dirty="0">
              <a:latin typeface="Calibri" panose="020F0502020204030204" pitchFamily="34" charset="0"/>
              <a:cs typeface="Calibri" panose="020F0502020204030204" pitchFamily="34" charset="0"/>
            </a:endParaRPr>
          </a:p>
        </p:txBody>
      </p:sp>
      <p:sp>
        <p:nvSpPr>
          <p:cNvPr id="12" name="Прямоугольник 62">
            <a:extLst>
              <a:ext uri="{FF2B5EF4-FFF2-40B4-BE49-F238E27FC236}">
                <a16:creationId xmlns:a16="http://schemas.microsoft.com/office/drawing/2014/main" id="{E7B4B8DC-D086-6FA4-7679-AE25CFAA8D15}"/>
              </a:ext>
            </a:extLst>
          </p:cNvPr>
          <p:cNvSpPr/>
          <p:nvPr/>
        </p:nvSpPr>
        <p:spPr>
          <a:xfrm>
            <a:off x="4980405" y="6159530"/>
            <a:ext cx="2674380"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Boolean operators</a:t>
            </a:r>
            <a:endParaRPr lang="ru-RU" sz="1400" b="0" dirty="0">
              <a:latin typeface="Calibri" panose="020F0502020204030204" pitchFamily="34" charset="0"/>
              <a:cs typeface="Calibri" panose="020F0502020204030204" pitchFamily="34" charset="0"/>
            </a:endParaRPr>
          </a:p>
        </p:txBody>
      </p:sp>
      <p:sp>
        <p:nvSpPr>
          <p:cNvPr id="13" name="Прямоугольник 62">
            <a:extLst>
              <a:ext uri="{FF2B5EF4-FFF2-40B4-BE49-F238E27FC236}">
                <a16:creationId xmlns:a16="http://schemas.microsoft.com/office/drawing/2014/main" id="{2B28BBC5-0E67-3561-3324-6DF96BA27B8D}"/>
              </a:ext>
            </a:extLst>
          </p:cNvPr>
          <p:cNvSpPr/>
          <p:nvPr/>
        </p:nvSpPr>
        <p:spPr>
          <a:xfrm>
            <a:off x="8432009" y="6166837"/>
            <a:ext cx="2674380" cy="307777"/>
          </a:xfrm>
          <a:prstGeom prst="rect">
            <a:avLst/>
          </a:prstGeom>
        </p:spPr>
        <p:txBody>
          <a:bodyPr wrap="square">
            <a:spAutoFit/>
          </a:bodyPr>
          <a:lstStyle/>
          <a:p>
            <a:pPr algn="ctr"/>
            <a:r>
              <a:rPr lang="en-US" sz="1400" dirty="0">
                <a:solidFill>
                  <a:srgbClr val="000000"/>
                </a:solidFill>
                <a:latin typeface="Calibri" panose="020F0502020204030204" pitchFamily="34" charset="0"/>
                <a:cs typeface="Calibri" panose="020F0502020204030204" pitchFamily="34" charset="0"/>
              </a:rPr>
              <a:t>CAD based Modeling tools</a:t>
            </a:r>
            <a:endParaRPr lang="ru-RU" sz="1400" b="0" dirty="0">
              <a:latin typeface="Calibri" panose="020F0502020204030204" pitchFamily="34" charset="0"/>
              <a:cs typeface="Calibri" panose="020F0502020204030204" pitchFamily="34" charset="0"/>
            </a:endParaRPr>
          </a:p>
        </p:txBody>
      </p:sp>
      <p:sp>
        <p:nvSpPr>
          <p:cNvPr id="14" name="Slide Number Placeholder 13">
            <a:extLst>
              <a:ext uri="{FF2B5EF4-FFF2-40B4-BE49-F238E27FC236}">
                <a16:creationId xmlns:a16="http://schemas.microsoft.com/office/drawing/2014/main" id="{C55B8F85-59A0-F8CC-EE11-DD33D17DAF61}"/>
              </a:ext>
            </a:extLst>
          </p:cNvPr>
          <p:cNvSpPr>
            <a:spLocks noGrp="1"/>
          </p:cNvSpPr>
          <p:nvPr>
            <p:ph type="sldNum" sz="quarter" idx="12"/>
          </p:nvPr>
        </p:nvSpPr>
        <p:spPr/>
        <p:txBody>
          <a:bodyPr/>
          <a:lstStyle/>
          <a:p>
            <a:fld id="{B33747DC-4BEA-4201-9380-8F53ECEA822A}" type="slidenum">
              <a:rPr lang="en-IN" smtClean="0"/>
              <a:t>4</a:t>
            </a:fld>
            <a:endParaRPr lang="en-IN"/>
          </a:p>
        </p:txBody>
      </p:sp>
      <p:grpSp>
        <p:nvGrpSpPr>
          <p:cNvPr id="4" name="Group 3">
            <a:extLst>
              <a:ext uri="{FF2B5EF4-FFF2-40B4-BE49-F238E27FC236}">
                <a16:creationId xmlns:a16="http://schemas.microsoft.com/office/drawing/2014/main" id="{93D8D6B4-A4D4-8792-A617-65ECA0160380}"/>
              </a:ext>
            </a:extLst>
          </p:cNvPr>
          <p:cNvGrpSpPr/>
          <p:nvPr/>
        </p:nvGrpSpPr>
        <p:grpSpPr>
          <a:xfrm>
            <a:off x="4342393" y="2430810"/>
            <a:ext cx="3852031" cy="3406286"/>
            <a:chOff x="4552952" y="1752600"/>
            <a:chExt cx="4743452" cy="4037014"/>
          </a:xfrm>
        </p:grpSpPr>
        <p:grpSp>
          <p:nvGrpSpPr>
            <p:cNvPr id="6" name="Group 5">
              <a:extLst>
                <a:ext uri="{FF2B5EF4-FFF2-40B4-BE49-F238E27FC236}">
                  <a16:creationId xmlns:a16="http://schemas.microsoft.com/office/drawing/2014/main" id="{A6762D59-1951-2EF2-E91E-9A521A63F4C2}"/>
                </a:ext>
              </a:extLst>
            </p:cNvPr>
            <p:cNvGrpSpPr>
              <a:grpSpLocks/>
            </p:cNvGrpSpPr>
            <p:nvPr/>
          </p:nvGrpSpPr>
          <p:grpSpPr bwMode="auto">
            <a:xfrm>
              <a:off x="4860927" y="1752600"/>
              <a:ext cx="4435477" cy="4037014"/>
              <a:chOff x="3062" y="1214"/>
              <a:chExt cx="2794" cy="2543"/>
            </a:xfrm>
          </p:grpSpPr>
          <p:pic>
            <p:nvPicPr>
              <p:cNvPr id="9" name="Picture 8">
                <a:extLst>
                  <a:ext uri="{FF2B5EF4-FFF2-40B4-BE49-F238E27FC236}">
                    <a16:creationId xmlns:a16="http://schemas.microsoft.com/office/drawing/2014/main" id="{9B60BAD5-4451-5736-F131-82A04EF4C3B2}"/>
                  </a:ext>
                </a:extLst>
              </p:cNvPr>
              <p:cNvPicPr>
                <a:picLocks noChangeAspect="1" noChangeArrowheads="1"/>
              </p:cNvPicPr>
              <p:nvPr/>
            </p:nvPicPr>
            <p:blipFill>
              <a:blip r:embed="rId3">
                <a:clrChange>
                  <a:clrFrom>
                    <a:srgbClr val="FFFFFF"/>
                  </a:clrFrom>
                  <a:clrTo>
                    <a:srgbClr val="FFFFFF">
                      <a:alpha val="0"/>
                    </a:srgbClr>
                  </a:clrTo>
                </a:clrChange>
                <a:lum bright="6000"/>
              </a:blip>
              <a:srcRect/>
              <a:stretch>
                <a:fillRect/>
              </a:stretch>
            </p:blipFill>
            <p:spPr bwMode="auto">
              <a:xfrm>
                <a:off x="4502" y="1249"/>
                <a:ext cx="923" cy="916"/>
              </a:xfrm>
              <a:prstGeom prst="rect">
                <a:avLst/>
              </a:prstGeom>
              <a:noFill/>
              <a:ln w="9525">
                <a:solidFill>
                  <a:schemeClr val="tx1"/>
                </a:solidFill>
                <a:miter lim="800000"/>
                <a:headEnd/>
                <a:tailEnd/>
              </a:ln>
            </p:spPr>
          </p:pic>
          <p:pic>
            <p:nvPicPr>
              <p:cNvPr id="15" name="Picture 14">
                <a:extLst>
                  <a:ext uri="{FF2B5EF4-FFF2-40B4-BE49-F238E27FC236}">
                    <a16:creationId xmlns:a16="http://schemas.microsoft.com/office/drawing/2014/main" id="{FEE9EECE-0A35-4AF6-90AA-ED09CA5AB58B}"/>
                  </a:ext>
                </a:extLst>
              </p:cNvPr>
              <p:cNvPicPr>
                <a:picLocks noChangeAspect="1" noChangeArrowheads="1"/>
              </p:cNvPicPr>
              <p:nvPr/>
            </p:nvPicPr>
            <p:blipFill>
              <a:blip r:embed="rId4">
                <a:clrChange>
                  <a:clrFrom>
                    <a:srgbClr val="FFFFFF"/>
                  </a:clrFrom>
                  <a:clrTo>
                    <a:srgbClr val="FFFFFF">
                      <a:alpha val="0"/>
                    </a:srgbClr>
                  </a:clrTo>
                </a:clrChange>
                <a:lum bright="6000"/>
              </a:blip>
              <a:srcRect/>
              <a:stretch>
                <a:fillRect/>
              </a:stretch>
            </p:blipFill>
            <p:spPr bwMode="auto">
              <a:xfrm>
                <a:off x="3062" y="1243"/>
                <a:ext cx="1077" cy="876"/>
              </a:xfrm>
              <a:prstGeom prst="rect">
                <a:avLst/>
              </a:prstGeom>
              <a:noFill/>
              <a:ln w="9525">
                <a:solidFill>
                  <a:schemeClr val="tx1"/>
                </a:solidFill>
                <a:miter lim="800000"/>
                <a:headEnd/>
                <a:tailEnd/>
              </a:ln>
            </p:spPr>
          </p:pic>
          <p:sp>
            <p:nvSpPr>
              <p:cNvPr id="16" name="Text Box 33">
                <a:extLst>
                  <a:ext uri="{FF2B5EF4-FFF2-40B4-BE49-F238E27FC236}">
                    <a16:creationId xmlns:a16="http://schemas.microsoft.com/office/drawing/2014/main" id="{1F5A6D30-F8B6-E94E-BC13-0BAA05F5F3B8}"/>
                  </a:ext>
                </a:extLst>
              </p:cNvPr>
              <p:cNvSpPr txBox="1">
                <a:spLocks noChangeArrowheads="1"/>
              </p:cNvSpPr>
              <p:nvPr/>
            </p:nvSpPr>
            <p:spPr bwMode="auto">
              <a:xfrm>
                <a:off x="3802" y="1214"/>
                <a:ext cx="219" cy="207"/>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r>
                  <a:rPr lang="en-US" altLang="ko-KR">
                    <a:latin typeface="Trebuchet MS" panose="020B0603020202020204" pitchFamily="34" charset="0"/>
                  </a:rPr>
                  <a:t>A</a:t>
                </a:r>
              </a:p>
            </p:txBody>
          </p:sp>
          <p:sp>
            <p:nvSpPr>
              <p:cNvPr id="17" name="Text Box 34">
                <a:extLst>
                  <a:ext uri="{FF2B5EF4-FFF2-40B4-BE49-F238E27FC236}">
                    <a16:creationId xmlns:a16="http://schemas.microsoft.com/office/drawing/2014/main" id="{5EF46620-A9DC-3EC1-86E4-01A666606E4A}"/>
                  </a:ext>
                </a:extLst>
              </p:cNvPr>
              <p:cNvSpPr txBox="1">
                <a:spLocks noChangeArrowheads="1"/>
              </p:cNvSpPr>
              <p:nvPr/>
            </p:nvSpPr>
            <p:spPr bwMode="auto">
              <a:xfrm>
                <a:off x="4475" y="1219"/>
                <a:ext cx="214" cy="207"/>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r>
                  <a:rPr lang="en-US" altLang="ko-KR">
                    <a:latin typeface="Trebuchet MS" panose="020B0603020202020204" pitchFamily="34" charset="0"/>
                  </a:rPr>
                  <a:t>B</a:t>
                </a:r>
              </a:p>
            </p:txBody>
          </p:sp>
          <p:sp>
            <p:nvSpPr>
              <p:cNvPr id="18" name="Text Box 35">
                <a:extLst>
                  <a:ext uri="{FF2B5EF4-FFF2-40B4-BE49-F238E27FC236}">
                    <a16:creationId xmlns:a16="http://schemas.microsoft.com/office/drawing/2014/main" id="{8C3AA29B-F9E4-7AF5-2804-4E59CFACD3E6}"/>
                  </a:ext>
                </a:extLst>
              </p:cNvPr>
              <p:cNvSpPr txBox="1">
                <a:spLocks noChangeArrowheads="1"/>
              </p:cNvSpPr>
              <p:nvPr/>
            </p:nvSpPr>
            <p:spPr bwMode="auto">
              <a:xfrm>
                <a:off x="3088" y="3433"/>
                <a:ext cx="535" cy="317"/>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pPr algn="ctr">
                  <a:lnSpc>
                    <a:spcPct val="90000"/>
                  </a:lnSpc>
                </a:pPr>
                <a:r>
                  <a:rPr lang="en-US" altLang="ko-KR" b="1" dirty="0">
                    <a:latin typeface="Trebuchet MS" panose="020B0603020202020204" pitchFamily="34" charset="0"/>
                  </a:rPr>
                  <a:t>Fuse</a:t>
                </a:r>
                <a:br>
                  <a:rPr lang="en-US" altLang="ko-KR" dirty="0">
                    <a:latin typeface="Trebuchet MS" panose="020B0603020202020204" pitchFamily="34" charset="0"/>
                  </a:rPr>
                </a:br>
                <a:r>
                  <a:rPr lang="en-US" altLang="ko-KR" dirty="0">
                    <a:latin typeface="Trebuchet MS" panose="020B0603020202020204" pitchFamily="34" charset="0"/>
                  </a:rPr>
                  <a:t>(A </a:t>
                </a:r>
                <a:r>
                  <a:rPr lang="en-US" altLang="ko-KR" b="1" dirty="0">
                    <a:latin typeface="Trebuchet MS" panose="020B0603020202020204" pitchFamily="34" charset="0"/>
                    <a:sym typeface="Symbol" pitchFamily="18" charset="2"/>
                  </a:rPr>
                  <a:t></a:t>
                </a:r>
                <a:r>
                  <a:rPr lang="en-US" altLang="ko-KR" dirty="0">
                    <a:latin typeface="Trebuchet MS" panose="020B0603020202020204" pitchFamily="34" charset="0"/>
                    <a:sym typeface="Symbol" pitchFamily="18" charset="2"/>
                  </a:rPr>
                  <a:t> B)</a:t>
                </a:r>
                <a:endParaRPr lang="en-US" altLang="ko-KR" dirty="0">
                  <a:latin typeface="Trebuchet MS" panose="020B0603020202020204" pitchFamily="34" charset="0"/>
                </a:endParaRPr>
              </a:p>
            </p:txBody>
          </p:sp>
          <p:sp>
            <p:nvSpPr>
              <p:cNvPr id="19" name="Text Box 36">
                <a:extLst>
                  <a:ext uri="{FF2B5EF4-FFF2-40B4-BE49-F238E27FC236}">
                    <a16:creationId xmlns:a16="http://schemas.microsoft.com/office/drawing/2014/main" id="{55020094-3638-9CDE-70A6-AEC7CBCF53DE}"/>
                  </a:ext>
                </a:extLst>
              </p:cNvPr>
              <p:cNvSpPr txBox="1">
                <a:spLocks noChangeArrowheads="1"/>
              </p:cNvSpPr>
              <p:nvPr/>
            </p:nvSpPr>
            <p:spPr bwMode="auto">
              <a:xfrm>
                <a:off x="4038" y="3433"/>
                <a:ext cx="486" cy="317"/>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pPr algn="ctr">
                  <a:lnSpc>
                    <a:spcPct val="90000"/>
                  </a:lnSpc>
                </a:pPr>
                <a:r>
                  <a:rPr lang="en-US" altLang="ko-KR" b="1" dirty="0">
                    <a:latin typeface="Trebuchet MS" panose="020B0603020202020204" pitchFamily="34" charset="0"/>
                  </a:rPr>
                  <a:t>Cut</a:t>
                </a:r>
                <a:br>
                  <a:rPr lang="en-US" altLang="ko-KR" dirty="0">
                    <a:latin typeface="Trebuchet MS" panose="020B0603020202020204" pitchFamily="34" charset="0"/>
                  </a:rPr>
                </a:br>
                <a:r>
                  <a:rPr lang="en-US" altLang="ko-KR" dirty="0">
                    <a:latin typeface="Trebuchet MS" panose="020B0603020202020204" pitchFamily="34" charset="0"/>
                  </a:rPr>
                  <a:t>(A </a:t>
                </a:r>
                <a:r>
                  <a:rPr lang="en-US" altLang="ko-KR" dirty="0">
                    <a:latin typeface="Trebuchet MS" panose="020B0603020202020204" pitchFamily="34" charset="0"/>
                    <a:sym typeface="Symbol" pitchFamily="18" charset="2"/>
                  </a:rPr>
                  <a:t>- B)</a:t>
                </a:r>
                <a:endParaRPr lang="en-US" altLang="ko-KR" dirty="0">
                  <a:latin typeface="Trebuchet MS" panose="020B0603020202020204" pitchFamily="34" charset="0"/>
                </a:endParaRPr>
              </a:p>
            </p:txBody>
          </p:sp>
          <p:sp>
            <p:nvSpPr>
              <p:cNvPr id="20" name="Text Box 37">
                <a:extLst>
                  <a:ext uri="{FF2B5EF4-FFF2-40B4-BE49-F238E27FC236}">
                    <a16:creationId xmlns:a16="http://schemas.microsoft.com/office/drawing/2014/main" id="{E32310E9-96AC-9841-4AEB-AFE61A72A443}"/>
                  </a:ext>
                </a:extLst>
              </p:cNvPr>
              <p:cNvSpPr txBox="1">
                <a:spLocks noChangeArrowheads="1"/>
              </p:cNvSpPr>
              <p:nvPr/>
            </p:nvSpPr>
            <p:spPr bwMode="auto">
              <a:xfrm>
                <a:off x="4837" y="3440"/>
                <a:ext cx="1019" cy="317"/>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pPr algn="ctr">
                  <a:lnSpc>
                    <a:spcPct val="90000"/>
                  </a:lnSpc>
                </a:pPr>
                <a:r>
                  <a:rPr lang="en-US" altLang="ko-KR" b="1" dirty="0">
                    <a:latin typeface="Trebuchet MS" panose="020B0603020202020204" pitchFamily="34" charset="0"/>
                  </a:rPr>
                  <a:t>Embed</a:t>
                </a:r>
                <a:br>
                  <a:rPr lang="en-US" altLang="ko-KR" dirty="0">
                    <a:latin typeface="Trebuchet MS" panose="020B0603020202020204" pitchFamily="34" charset="0"/>
                  </a:rPr>
                </a:br>
                <a:r>
                  <a:rPr lang="en-US" altLang="ko-KR" dirty="0">
                    <a:latin typeface="Trebuchet MS" panose="020B0603020202020204" pitchFamily="34" charset="0"/>
                  </a:rPr>
                  <a:t>(A - B) </a:t>
                </a:r>
                <a:r>
                  <a:rPr lang="en-US" altLang="ko-KR" b="1" dirty="0">
                    <a:latin typeface="Trebuchet MS" panose="020B0603020202020204" pitchFamily="34" charset="0"/>
                    <a:sym typeface="Symbol" pitchFamily="18" charset="2"/>
                  </a:rPr>
                  <a:t>+ </a:t>
                </a:r>
                <a:r>
                  <a:rPr lang="en-US" altLang="ko-KR" dirty="0">
                    <a:latin typeface="Trebuchet MS" panose="020B0603020202020204" pitchFamily="34" charset="0"/>
                  </a:rPr>
                  <a:t>(A </a:t>
                </a:r>
                <a:r>
                  <a:rPr lang="en-US" altLang="ko-KR" dirty="0">
                    <a:latin typeface="Trebuchet MS" panose="020B0603020202020204" pitchFamily="34" charset="0"/>
                    <a:sym typeface="Symbol" pitchFamily="18" charset="2"/>
                  </a:rPr>
                  <a:t> B)</a:t>
                </a:r>
              </a:p>
            </p:txBody>
          </p:sp>
          <p:sp>
            <p:nvSpPr>
              <p:cNvPr id="21" name="Line 40">
                <a:extLst>
                  <a:ext uri="{FF2B5EF4-FFF2-40B4-BE49-F238E27FC236}">
                    <a16:creationId xmlns:a16="http://schemas.microsoft.com/office/drawing/2014/main" id="{4F0ED06F-B0A0-F659-8DA3-586D920DFE89}"/>
                  </a:ext>
                </a:extLst>
              </p:cNvPr>
              <p:cNvSpPr>
                <a:spLocks noChangeShapeType="1"/>
              </p:cNvSpPr>
              <p:nvPr/>
            </p:nvSpPr>
            <p:spPr bwMode="auto">
              <a:xfrm flipH="1">
                <a:off x="5126" y="2309"/>
                <a:ext cx="0" cy="240"/>
              </a:xfrm>
              <a:prstGeom prst="line">
                <a:avLst/>
              </a:prstGeom>
              <a:noFill/>
              <a:ln w="19050">
                <a:solidFill>
                  <a:schemeClr val="tx1"/>
                </a:solidFill>
                <a:round/>
                <a:headEnd/>
                <a:tailEnd type="stealth" w="med" len="me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a:latin typeface="Trebuchet MS" panose="020B0603020202020204" pitchFamily="34" charset="0"/>
                </a:endParaRPr>
              </a:p>
            </p:txBody>
          </p:sp>
          <p:sp>
            <p:nvSpPr>
              <p:cNvPr id="22" name="Line 44">
                <a:extLst>
                  <a:ext uri="{FF2B5EF4-FFF2-40B4-BE49-F238E27FC236}">
                    <a16:creationId xmlns:a16="http://schemas.microsoft.com/office/drawing/2014/main" id="{B03A760B-B66D-1804-6D5E-3E5D7222A667}"/>
                  </a:ext>
                </a:extLst>
              </p:cNvPr>
              <p:cNvSpPr>
                <a:spLocks noChangeShapeType="1"/>
              </p:cNvSpPr>
              <p:nvPr/>
            </p:nvSpPr>
            <p:spPr bwMode="auto">
              <a:xfrm flipH="1">
                <a:off x="3302" y="2309"/>
                <a:ext cx="0" cy="240"/>
              </a:xfrm>
              <a:prstGeom prst="line">
                <a:avLst/>
              </a:prstGeom>
              <a:noFill/>
              <a:ln w="19050">
                <a:solidFill>
                  <a:schemeClr val="tx1"/>
                </a:solidFill>
                <a:round/>
                <a:headEnd/>
                <a:tailEnd type="stealth" w="med" len="me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a:latin typeface="Trebuchet MS" panose="020B0603020202020204" pitchFamily="34" charset="0"/>
                </a:endParaRPr>
              </a:p>
            </p:txBody>
          </p:sp>
          <p:sp>
            <p:nvSpPr>
              <p:cNvPr id="23" name="Line 45">
                <a:extLst>
                  <a:ext uri="{FF2B5EF4-FFF2-40B4-BE49-F238E27FC236}">
                    <a16:creationId xmlns:a16="http://schemas.microsoft.com/office/drawing/2014/main" id="{FBC0F771-C30B-3135-2001-CFD2BC927743}"/>
                  </a:ext>
                </a:extLst>
              </p:cNvPr>
              <p:cNvSpPr>
                <a:spLocks noChangeShapeType="1"/>
              </p:cNvSpPr>
              <p:nvPr/>
            </p:nvSpPr>
            <p:spPr bwMode="auto">
              <a:xfrm flipH="1">
                <a:off x="4214" y="2099"/>
                <a:ext cx="0" cy="450"/>
              </a:xfrm>
              <a:prstGeom prst="line">
                <a:avLst/>
              </a:prstGeom>
              <a:noFill/>
              <a:ln w="19050">
                <a:solidFill>
                  <a:schemeClr val="tx1"/>
                </a:solidFill>
                <a:round/>
                <a:headEnd/>
                <a:tailEnd type="stealth" w="med" len="me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a:latin typeface="Trebuchet MS" panose="020B0603020202020204" pitchFamily="34" charset="0"/>
                </a:endParaRPr>
              </a:p>
            </p:txBody>
          </p:sp>
          <p:sp>
            <p:nvSpPr>
              <p:cNvPr id="24" name="Line 46">
                <a:extLst>
                  <a:ext uri="{FF2B5EF4-FFF2-40B4-BE49-F238E27FC236}">
                    <a16:creationId xmlns:a16="http://schemas.microsoft.com/office/drawing/2014/main" id="{3B858BFC-97C5-10E1-F405-E6A25F56FFCD}"/>
                  </a:ext>
                </a:extLst>
              </p:cNvPr>
              <p:cNvSpPr>
                <a:spLocks noChangeShapeType="1"/>
              </p:cNvSpPr>
              <p:nvPr/>
            </p:nvSpPr>
            <p:spPr bwMode="auto">
              <a:xfrm flipV="1">
                <a:off x="3302" y="2309"/>
                <a:ext cx="1824" cy="0"/>
              </a:xfrm>
              <a:prstGeom prst="line">
                <a:avLst/>
              </a:prstGeom>
              <a:noFill/>
              <a:ln w="19050">
                <a:solidFill>
                  <a:schemeClr val="tx1"/>
                </a:solidFill>
                <a:round/>
                <a:headEnd/>
                <a:tailEn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a:latin typeface="Trebuchet MS" panose="020B0603020202020204" pitchFamily="34" charset="0"/>
                </a:endParaRPr>
              </a:p>
            </p:txBody>
          </p:sp>
          <p:sp>
            <p:nvSpPr>
              <p:cNvPr id="25" name="Text Box 48">
                <a:extLst>
                  <a:ext uri="{FF2B5EF4-FFF2-40B4-BE49-F238E27FC236}">
                    <a16:creationId xmlns:a16="http://schemas.microsoft.com/office/drawing/2014/main" id="{5A365247-A9D6-CF6F-048F-8264F11F1451}"/>
                  </a:ext>
                </a:extLst>
              </p:cNvPr>
              <p:cNvSpPr txBox="1">
                <a:spLocks noChangeArrowheads="1"/>
              </p:cNvSpPr>
              <p:nvPr/>
            </p:nvSpPr>
            <p:spPr bwMode="auto">
              <a:xfrm>
                <a:off x="4214" y="1447"/>
                <a:ext cx="213" cy="207"/>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r>
                  <a:rPr lang="en-US" altLang="ko-KR">
                    <a:solidFill>
                      <a:srgbClr val="FF0066"/>
                    </a:solidFill>
                    <a:latin typeface="Trebuchet MS" panose="020B0603020202020204" pitchFamily="34" charset="0"/>
                  </a:rPr>
                  <a:t>+</a:t>
                </a:r>
              </a:p>
            </p:txBody>
          </p:sp>
          <p:pic>
            <p:nvPicPr>
              <p:cNvPr id="26" name="Picture 25">
                <a:extLst>
                  <a:ext uri="{FF2B5EF4-FFF2-40B4-BE49-F238E27FC236}">
                    <a16:creationId xmlns:a16="http://schemas.microsoft.com/office/drawing/2014/main" id="{FB315FFD-963F-F5A4-9509-33E91E64825F}"/>
                  </a:ext>
                </a:extLst>
              </p:cNvPr>
              <p:cNvPicPr>
                <a:picLocks noChangeAspect="1" noChangeArrowheads="1"/>
              </p:cNvPicPr>
              <p:nvPr/>
            </p:nvPicPr>
            <p:blipFill>
              <a:blip r:embed="rId5">
                <a:clrChange>
                  <a:clrFrom>
                    <a:srgbClr val="FFFFFF"/>
                  </a:clrFrom>
                  <a:clrTo>
                    <a:srgbClr val="FFFFFF">
                      <a:alpha val="0"/>
                    </a:srgbClr>
                  </a:clrTo>
                </a:clrChange>
                <a:lum bright="6000"/>
              </a:blip>
              <a:srcRect/>
              <a:stretch>
                <a:fillRect/>
              </a:stretch>
            </p:blipFill>
            <p:spPr bwMode="auto">
              <a:xfrm>
                <a:off x="3780" y="2636"/>
                <a:ext cx="924" cy="776"/>
              </a:xfrm>
              <a:prstGeom prst="rect">
                <a:avLst/>
              </a:prstGeom>
              <a:noFill/>
              <a:ln w="9525">
                <a:solidFill>
                  <a:schemeClr val="tx1"/>
                </a:solidFill>
                <a:miter lim="800000"/>
                <a:headEnd/>
                <a:tailEnd/>
              </a:ln>
            </p:spPr>
          </p:pic>
          <p:pic>
            <p:nvPicPr>
              <p:cNvPr id="27" name="Picture 26">
                <a:extLst>
                  <a:ext uri="{FF2B5EF4-FFF2-40B4-BE49-F238E27FC236}">
                    <a16:creationId xmlns:a16="http://schemas.microsoft.com/office/drawing/2014/main" id="{94C6C784-129F-FF29-D899-52CCA38A3E40}"/>
                  </a:ext>
                </a:extLst>
              </p:cNvPr>
              <p:cNvPicPr>
                <a:picLocks noChangeAspect="1" noChangeArrowheads="1"/>
              </p:cNvPicPr>
              <p:nvPr/>
            </p:nvPicPr>
            <p:blipFill>
              <a:blip r:embed="rId6">
                <a:clrChange>
                  <a:clrFrom>
                    <a:srgbClr val="FFFFFF"/>
                  </a:clrFrom>
                  <a:clrTo>
                    <a:srgbClr val="FFFFFF">
                      <a:alpha val="0"/>
                    </a:srgbClr>
                  </a:clrTo>
                </a:clrChange>
                <a:lum bright="6000"/>
              </a:blip>
              <a:srcRect/>
              <a:stretch>
                <a:fillRect/>
              </a:stretch>
            </p:blipFill>
            <p:spPr bwMode="auto">
              <a:xfrm>
                <a:off x="4704" y="2638"/>
                <a:ext cx="912" cy="770"/>
              </a:xfrm>
              <a:prstGeom prst="rect">
                <a:avLst/>
              </a:prstGeom>
              <a:noFill/>
              <a:ln w="9525">
                <a:solidFill>
                  <a:schemeClr val="tx1"/>
                </a:solidFill>
                <a:miter lim="800000"/>
                <a:headEnd/>
                <a:tailEnd/>
              </a:ln>
            </p:spPr>
          </p:pic>
        </p:grpSp>
        <p:pic>
          <p:nvPicPr>
            <p:cNvPr id="8" name="Picture 7">
              <a:extLst>
                <a:ext uri="{FF2B5EF4-FFF2-40B4-BE49-F238E27FC236}">
                  <a16:creationId xmlns:a16="http://schemas.microsoft.com/office/drawing/2014/main" id="{C9E7EBB4-A564-D82D-B04E-A9DCC25BAA78}"/>
                </a:ext>
              </a:extLst>
            </p:cNvPr>
            <p:cNvPicPr>
              <a:picLocks noChangeAspect="1" noChangeArrowheads="1"/>
            </p:cNvPicPr>
            <p:nvPr/>
          </p:nvPicPr>
          <p:blipFill>
            <a:blip r:embed="rId7">
              <a:clrChange>
                <a:clrFrom>
                  <a:srgbClr val="FFFFFF"/>
                </a:clrFrom>
                <a:clrTo>
                  <a:srgbClr val="FFFFFF">
                    <a:alpha val="0"/>
                  </a:srgbClr>
                </a:clrTo>
              </a:clrChange>
              <a:lum bright="6000"/>
            </a:blip>
            <a:srcRect/>
            <a:stretch>
              <a:fillRect/>
            </a:stretch>
          </p:blipFill>
          <p:spPr bwMode="auto">
            <a:xfrm>
              <a:off x="4552952" y="4009302"/>
              <a:ext cx="1420811" cy="1232623"/>
            </a:xfrm>
            <a:prstGeom prst="rect">
              <a:avLst/>
            </a:prstGeom>
            <a:noFill/>
            <a:ln w="9525">
              <a:solidFill>
                <a:schemeClr val="tx1"/>
              </a:solidFill>
              <a:miter lim="800000"/>
              <a:headEnd/>
              <a:tailEnd/>
            </a:ln>
          </p:spPr>
        </p:pic>
      </p:grpSp>
      <p:grpSp>
        <p:nvGrpSpPr>
          <p:cNvPr id="28" name="Group 27">
            <a:extLst>
              <a:ext uri="{FF2B5EF4-FFF2-40B4-BE49-F238E27FC236}">
                <a16:creationId xmlns:a16="http://schemas.microsoft.com/office/drawing/2014/main" id="{40D6C596-E8D9-24AA-3041-8A84469C4F9F}"/>
              </a:ext>
            </a:extLst>
          </p:cNvPr>
          <p:cNvGrpSpPr>
            <a:grpSpLocks/>
          </p:cNvGrpSpPr>
          <p:nvPr/>
        </p:nvGrpSpPr>
        <p:grpSpPr bwMode="auto">
          <a:xfrm>
            <a:off x="8051788" y="1026387"/>
            <a:ext cx="2192660" cy="1813693"/>
            <a:chOff x="346" y="2208"/>
            <a:chExt cx="2153" cy="1775"/>
          </a:xfrm>
        </p:grpSpPr>
        <p:pic>
          <p:nvPicPr>
            <p:cNvPr id="29" name="Picture 28">
              <a:extLst>
                <a:ext uri="{FF2B5EF4-FFF2-40B4-BE49-F238E27FC236}">
                  <a16:creationId xmlns:a16="http://schemas.microsoft.com/office/drawing/2014/main" id="{ADB7DE11-F55C-1001-E937-1683E697576D}"/>
                </a:ext>
              </a:extLst>
            </p:cNvPr>
            <p:cNvPicPr>
              <a:picLocks noChangeAspect="1" noChangeArrowheads="1"/>
            </p:cNvPicPr>
            <p:nvPr/>
          </p:nvPicPr>
          <p:blipFill>
            <a:blip r:embed="rId8"/>
            <a:srcRect/>
            <a:stretch>
              <a:fillRect/>
            </a:stretch>
          </p:blipFill>
          <p:spPr bwMode="auto">
            <a:xfrm>
              <a:off x="536" y="2496"/>
              <a:ext cx="404" cy="1440"/>
            </a:xfrm>
            <a:prstGeom prst="rect">
              <a:avLst/>
            </a:prstGeom>
            <a:noFill/>
            <a:ln w="9525">
              <a:noFill/>
              <a:miter lim="800000"/>
              <a:headEnd/>
              <a:tailEnd/>
            </a:ln>
          </p:spPr>
        </p:pic>
        <p:pic>
          <p:nvPicPr>
            <p:cNvPr id="30" name="Picture 29">
              <a:extLst>
                <a:ext uri="{FF2B5EF4-FFF2-40B4-BE49-F238E27FC236}">
                  <a16:creationId xmlns:a16="http://schemas.microsoft.com/office/drawing/2014/main" id="{B81FE6F4-0D51-E262-CB35-299FC8889E8A}"/>
                </a:ext>
              </a:extLst>
            </p:cNvPr>
            <p:cNvPicPr>
              <a:picLocks noChangeAspect="1" noChangeArrowheads="1"/>
            </p:cNvPicPr>
            <p:nvPr/>
          </p:nvPicPr>
          <p:blipFill>
            <a:blip r:embed="rId9"/>
            <a:srcRect/>
            <a:stretch>
              <a:fillRect/>
            </a:stretch>
          </p:blipFill>
          <p:spPr bwMode="auto">
            <a:xfrm>
              <a:off x="1443" y="2208"/>
              <a:ext cx="1056" cy="1775"/>
            </a:xfrm>
            <a:prstGeom prst="rect">
              <a:avLst/>
            </a:prstGeom>
            <a:noFill/>
            <a:ln w="9525">
              <a:noFill/>
              <a:miter lim="800000"/>
              <a:headEnd/>
              <a:tailEnd/>
            </a:ln>
          </p:spPr>
        </p:pic>
        <p:sp>
          <p:nvSpPr>
            <p:cNvPr id="31" name="Line 178">
              <a:extLst>
                <a:ext uri="{FF2B5EF4-FFF2-40B4-BE49-F238E27FC236}">
                  <a16:creationId xmlns:a16="http://schemas.microsoft.com/office/drawing/2014/main" id="{3CB370B2-8286-03D2-DDC2-B075E8330DF9}"/>
                </a:ext>
              </a:extLst>
            </p:cNvPr>
            <p:cNvSpPr>
              <a:spLocks noChangeShapeType="1"/>
            </p:cNvSpPr>
            <p:nvPr/>
          </p:nvSpPr>
          <p:spPr bwMode="auto">
            <a:xfrm flipH="1">
              <a:off x="915" y="3072"/>
              <a:ext cx="528" cy="0"/>
            </a:xfrm>
            <a:prstGeom prst="line">
              <a:avLst/>
            </a:prstGeom>
            <a:noFill/>
            <a:ln w="9525">
              <a:solidFill>
                <a:srgbClr val="FF0066"/>
              </a:solidFill>
              <a:round/>
              <a:headEnd type="stealth" w="med" len="med"/>
              <a:tailEn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b="0">
                <a:latin typeface="Trebuchet MS" panose="020B0603020202020204" pitchFamily="34" charset="0"/>
              </a:endParaRPr>
            </a:p>
          </p:txBody>
        </p:sp>
        <p:sp>
          <p:nvSpPr>
            <p:cNvPr id="32" name="Text Box 179">
              <a:extLst>
                <a:ext uri="{FF2B5EF4-FFF2-40B4-BE49-F238E27FC236}">
                  <a16:creationId xmlns:a16="http://schemas.microsoft.com/office/drawing/2014/main" id="{890DC2A0-BABA-7397-4E94-FAAE7B4A81E4}"/>
                </a:ext>
              </a:extLst>
            </p:cNvPr>
            <p:cNvSpPr txBox="1">
              <a:spLocks noChangeArrowheads="1"/>
            </p:cNvSpPr>
            <p:nvPr/>
          </p:nvSpPr>
          <p:spPr bwMode="auto">
            <a:xfrm>
              <a:off x="895" y="2854"/>
              <a:ext cx="450" cy="174"/>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r>
                <a:rPr lang="en-US" altLang="ko-KR" b="0" dirty="0">
                  <a:latin typeface="Trebuchet MS" panose="020B0603020202020204" pitchFamily="34" charset="0"/>
                </a:rPr>
                <a:t>Revolve</a:t>
              </a:r>
            </a:p>
          </p:txBody>
        </p:sp>
        <p:sp>
          <p:nvSpPr>
            <p:cNvPr id="33" name="Text Box 190">
              <a:extLst>
                <a:ext uri="{FF2B5EF4-FFF2-40B4-BE49-F238E27FC236}">
                  <a16:creationId xmlns:a16="http://schemas.microsoft.com/office/drawing/2014/main" id="{B7C5F236-30CC-7039-F06A-EE3E601B30FE}"/>
                </a:ext>
              </a:extLst>
            </p:cNvPr>
            <p:cNvSpPr txBox="1">
              <a:spLocks noChangeArrowheads="1"/>
            </p:cNvSpPr>
            <p:nvPr/>
          </p:nvSpPr>
          <p:spPr bwMode="auto">
            <a:xfrm>
              <a:off x="346" y="3117"/>
              <a:ext cx="400" cy="174"/>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r>
                <a:rPr lang="en-US" altLang="ko-KR" b="0" dirty="0">
                  <a:latin typeface="Trebuchet MS" panose="020B0603020202020204" pitchFamily="34" charset="0"/>
                </a:rPr>
                <a:t>Profile</a:t>
              </a:r>
            </a:p>
          </p:txBody>
        </p:sp>
      </p:grpSp>
      <p:grpSp>
        <p:nvGrpSpPr>
          <p:cNvPr id="34" name="Group 33">
            <a:extLst>
              <a:ext uri="{FF2B5EF4-FFF2-40B4-BE49-F238E27FC236}">
                <a16:creationId xmlns:a16="http://schemas.microsoft.com/office/drawing/2014/main" id="{A81EDB1A-9CDE-818F-E751-F543BD3BEE91}"/>
              </a:ext>
            </a:extLst>
          </p:cNvPr>
          <p:cNvGrpSpPr>
            <a:grpSpLocks/>
          </p:cNvGrpSpPr>
          <p:nvPr/>
        </p:nvGrpSpPr>
        <p:grpSpPr bwMode="auto">
          <a:xfrm>
            <a:off x="8042056" y="3157860"/>
            <a:ext cx="2015624" cy="2104384"/>
            <a:chOff x="158" y="151"/>
            <a:chExt cx="2704" cy="2668"/>
          </a:xfrm>
        </p:grpSpPr>
        <p:sp>
          <p:nvSpPr>
            <p:cNvPr id="35" name="Text Box 23">
              <a:extLst>
                <a:ext uri="{FF2B5EF4-FFF2-40B4-BE49-F238E27FC236}">
                  <a16:creationId xmlns:a16="http://schemas.microsoft.com/office/drawing/2014/main" id="{A4F9DF45-147D-6571-1491-745E0F7ACB36}"/>
                </a:ext>
              </a:extLst>
            </p:cNvPr>
            <p:cNvSpPr txBox="1">
              <a:spLocks noChangeArrowheads="1"/>
            </p:cNvSpPr>
            <p:nvPr/>
          </p:nvSpPr>
          <p:spPr bwMode="auto">
            <a:xfrm>
              <a:off x="158" y="1700"/>
              <a:ext cx="731" cy="174"/>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r>
                <a:rPr lang="en-US" altLang="ko-KR" b="1" dirty="0">
                  <a:latin typeface="Trebuchet MS" panose="020B0603020202020204" pitchFamily="34" charset="0"/>
                </a:rPr>
                <a:t>Trim Surfaces</a:t>
              </a:r>
            </a:p>
          </p:txBody>
        </p:sp>
        <p:sp>
          <p:nvSpPr>
            <p:cNvPr id="36" name="Line 234">
              <a:extLst>
                <a:ext uri="{FF2B5EF4-FFF2-40B4-BE49-F238E27FC236}">
                  <a16:creationId xmlns:a16="http://schemas.microsoft.com/office/drawing/2014/main" id="{FC88242C-B73D-3D14-A7A3-1030F8E8CCB9}"/>
                </a:ext>
              </a:extLst>
            </p:cNvPr>
            <p:cNvSpPr>
              <a:spLocks noChangeShapeType="1"/>
            </p:cNvSpPr>
            <p:nvPr/>
          </p:nvSpPr>
          <p:spPr bwMode="auto">
            <a:xfrm flipH="1">
              <a:off x="869" y="1391"/>
              <a:ext cx="0" cy="725"/>
            </a:xfrm>
            <a:prstGeom prst="line">
              <a:avLst/>
            </a:prstGeom>
            <a:noFill/>
            <a:ln w="9525">
              <a:solidFill>
                <a:srgbClr val="FF0066"/>
              </a:solidFill>
              <a:round/>
              <a:headEnd/>
              <a:tailEn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a:latin typeface="Trebuchet MS" panose="020B0603020202020204" pitchFamily="34" charset="0"/>
              </a:endParaRPr>
            </a:p>
          </p:txBody>
        </p:sp>
        <p:sp>
          <p:nvSpPr>
            <p:cNvPr id="37" name="Line 235">
              <a:extLst>
                <a:ext uri="{FF2B5EF4-FFF2-40B4-BE49-F238E27FC236}">
                  <a16:creationId xmlns:a16="http://schemas.microsoft.com/office/drawing/2014/main" id="{FA02AA41-FC64-FBD1-591B-4D3FE0D7217D}"/>
                </a:ext>
              </a:extLst>
            </p:cNvPr>
            <p:cNvSpPr>
              <a:spLocks noChangeShapeType="1"/>
            </p:cNvSpPr>
            <p:nvPr/>
          </p:nvSpPr>
          <p:spPr bwMode="auto">
            <a:xfrm>
              <a:off x="869" y="2116"/>
              <a:ext cx="264" cy="0"/>
            </a:xfrm>
            <a:prstGeom prst="line">
              <a:avLst/>
            </a:prstGeom>
            <a:noFill/>
            <a:ln w="9525">
              <a:solidFill>
                <a:srgbClr val="FF0066"/>
              </a:solidFill>
              <a:round/>
              <a:headEnd/>
              <a:tailEnd type="stealth" w="med" len="me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a:latin typeface="Trebuchet MS" panose="020B0603020202020204" pitchFamily="34" charset="0"/>
              </a:endParaRPr>
            </a:p>
          </p:txBody>
        </p:sp>
        <p:pic>
          <p:nvPicPr>
            <p:cNvPr id="38" name="Picture 37">
              <a:extLst>
                <a:ext uri="{FF2B5EF4-FFF2-40B4-BE49-F238E27FC236}">
                  <a16:creationId xmlns:a16="http://schemas.microsoft.com/office/drawing/2014/main" id="{C4DE154B-9E7A-2749-D03E-C52B533C0F0B}"/>
                </a:ext>
              </a:extLst>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74" y="151"/>
              <a:ext cx="1344" cy="1342"/>
            </a:xfrm>
            <a:prstGeom prst="rect">
              <a:avLst/>
            </a:prstGeom>
            <a:noFill/>
            <a:ln w="9525">
              <a:noFill/>
              <a:miter lim="800000"/>
              <a:headEnd/>
              <a:tailEnd/>
            </a:ln>
          </p:spPr>
        </p:pic>
        <p:pic>
          <p:nvPicPr>
            <p:cNvPr id="39" name="Picture 38">
              <a:extLst>
                <a:ext uri="{FF2B5EF4-FFF2-40B4-BE49-F238E27FC236}">
                  <a16:creationId xmlns:a16="http://schemas.microsoft.com/office/drawing/2014/main" id="{89848493-C0D3-68C5-DE21-1124B5A2AAFD}"/>
                </a:ext>
              </a:extLst>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225" y="1221"/>
              <a:ext cx="1637" cy="1598"/>
            </a:xfrm>
            <a:prstGeom prst="rect">
              <a:avLst/>
            </a:prstGeom>
            <a:noFill/>
            <a:ln w="9525">
              <a:noFill/>
              <a:miter lim="800000"/>
              <a:headEnd/>
              <a:tailEnd/>
            </a:ln>
          </p:spPr>
        </p:pic>
        <p:sp>
          <p:nvSpPr>
            <p:cNvPr id="40" name="Oval 39">
              <a:extLst>
                <a:ext uri="{FF2B5EF4-FFF2-40B4-BE49-F238E27FC236}">
                  <a16:creationId xmlns:a16="http://schemas.microsoft.com/office/drawing/2014/main" id="{24F6904B-6165-E6F3-E750-14CB57333C92}"/>
                </a:ext>
              </a:extLst>
            </p:cNvPr>
            <p:cNvSpPr>
              <a:spLocks noChangeArrowheads="1"/>
            </p:cNvSpPr>
            <p:nvPr/>
          </p:nvSpPr>
          <p:spPr bwMode="auto">
            <a:xfrm>
              <a:off x="1619" y="1555"/>
              <a:ext cx="624" cy="720"/>
            </a:xfrm>
            <a:prstGeom prst="ellipse">
              <a:avLst/>
            </a:prstGeom>
            <a:noFill/>
            <a:ln w="19050">
              <a:solidFill>
                <a:srgbClr val="FF0066"/>
              </a:solidFill>
              <a:prstDash val="dash"/>
              <a:round/>
              <a:headEnd/>
              <a:tailEnd/>
            </a:ln>
          </p:spPr>
          <p:txBody>
            <a:bodyPr wrap="none" anchor="ct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a:latin typeface="Trebuchet MS" panose="020B0603020202020204" pitchFamily="34" charset="0"/>
              </a:endParaRPr>
            </a:p>
          </p:txBody>
        </p:sp>
        <p:sp>
          <p:nvSpPr>
            <p:cNvPr id="41" name="Oval 40">
              <a:extLst>
                <a:ext uri="{FF2B5EF4-FFF2-40B4-BE49-F238E27FC236}">
                  <a16:creationId xmlns:a16="http://schemas.microsoft.com/office/drawing/2014/main" id="{A3AA8CD8-A1C0-A02E-D459-E3D7D2845934}"/>
                </a:ext>
              </a:extLst>
            </p:cNvPr>
            <p:cNvSpPr>
              <a:spLocks noChangeArrowheads="1"/>
            </p:cNvSpPr>
            <p:nvPr/>
          </p:nvSpPr>
          <p:spPr bwMode="auto">
            <a:xfrm>
              <a:off x="733" y="577"/>
              <a:ext cx="432" cy="480"/>
            </a:xfrm>
            <a:prstGeom prst="ellipse">
              <a:avLst/>
            </a:prstGeom>
            <a:noFill/>
            <a:ln w="19050">
              <a:solidFill>
                <a:srgbClr val="FF0066"/>
              </a:solidFill>
              <a:prstDash val="dash"/>
              <a:round/>
              <a:headEnd/>
              <a:tailEnd/>
            </a:ln>
          </p:spPr>
          <p:txBody>
            <a:bodyPr wrap="none" anchor="ct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a:latin typeface="Trebuchet MS" panose="020B0603020202020204" pitchFamily="34" charset="0"/>
              </a:endParaRPr>
            </a:p>
          </p:txBody>
        </p:sp>
      </p:grpSp>
      <p:grpSp>
        <p:nvGrpSpPr>
          <p:cNvPr id="42" name="Group 41">
            <a:extLst>
              <a:ext uri="{FF2B5EF4-FFF2-40B4-BE49-F238E27FC236}">
                <a16:creationId xmlns:a16="http://schemas.microsoft.com/office/drawing/2014/main" id="{82F31DD1-F1E3-FBC4-A4FE-29897617994D}"/>
              </a:ext>
            </a:extLst>
          </p:cNvPr>
          <p:cNvGrpSpPr>
            <a:grpSpLocks/>
          </p:cNvGrpSpPr>
          <p:nvPr/>
        </p:nvGrpSpPr>
        <p:grpSpPr bwMode="auto">
          <a:xfrm>
            <a:off x="9764557" y="2588674"/>
            <a:ext cx="2182588" cy="1609340"/>
            <a:chOff x="2722" y="960"/>
            <a:chExt cx="2891" cy="1391"/>
          </a:xfrm>
        </p:grpSpPr>
        <p:pic>
          <p:nvPicPr>
            <p:cNvPr id="43" name="Picture 42">
              <a:extLst>
                <a:ext uri="{FF2B5EF4-FFF2-40B4-BE49-F238E27FC236}">
                  <a16:creationId xmlns:a16="http://schemas.microsoft.com/office/drawing/2014/main" id="{74BECDCD-D14D-F0BE-B757-02A3DD346D29}"/>
                </a:ext>
              </a:extLst>
            </p:cNvPr>
            <p:cNvPicPr>
              <a:picLocks noChangeAspect="1" noChangeArrowheads="1"/>
            </p:cNvPicPr>
            <p:nvPr/>
          </p:nvPicPr>
          <p:blipFill>
            <a:blip r:embed="rId12"/>
            <a:srcRect/>
            <a:stretch>
              <a:fillRect/>
            </a:stretch>
          </p:blipFill>
          <p:spPr bwMode="auto">
            <a:xfrm>
              <a:off x="2743" y="1071"/>
              <a:ext cx="1248" cy="1183"/>
            </a:xfrm>
            <a:prstGeom prst="rect">
              <a:avLst/>
            </a:prstGeom>
            <a:noFill/>
            <a:ln w="9525">
              <a:noFill/>
              <a:miter lim="800000"/>
              <a:headEnd/>
              <a:tailEnd/>
            </a:ln>
          </p:spPr>
        </p:pic>
        <p:pic>
          <p:nvPicPr>
            <p:cNvPr id="44" name="Picture 43">
              <a:extLst>
                <a:ext uri="{FF2B5EF4-FFF2-40B4-BE49-F238E27FC236}">
                  <a16:creationId xmlns:a16="http://schemas.microsoft.com/office/drawing/2014/main" id="{A39FD113-5BB6-1215-9228-D41522BDA4D9}"/>
                </a:ext>
              </a:extLst>
            </p:cNvPr>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511" y="960"/>
              <a:ext cx="2102" cy="1377"/>
            </a:xfrm>
            <a:prstGeom prst="rect">
              <a:avLst/>
            </a:prstGeom>
            <a:noFill/>
            <a:ln w="9525">
              <a:noFill/>
              <a:miter lim="800000"/>
              <a:headEnd/>
              <a:tailEnd/>
            </a:ln>
          </p:spPr>
        </p:pic>
        <p:sp>
          <p:nvSpPr>
            <p:cNvPr id="45" name="Text Box 215">
              <a:extLst>
                <a:ext uri="{FF2B5EF4-FFF2-40B4-BE49-F238E27FC236}">
                  <a16:creationId xmlns:a16="http://schemas.microsoft.com/office/drawing/2014/main" id="{21ACF814-5A7D-213D-7629-5C7921344396}"/>
                </a:ext>
              </a:extLst>
            </p:cNvPr>
            <p:cNvSpPr txBox="1">
              <a:spLocks noChangeArrowheads="1"/>
            </p:cNvSpPr>
            <p:nvPr/>
          </p:nvSpPr>
          <p:spPr bwMode="auto">
            <a:xfrm>
              <a:off x="3776" y="1247"/>
              <a:ext cx="520" cy="252"/>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r>
                <a:rPr lang="en-US" altLang="ko-KR" b="0" dirty="0">
                  <a:latin typeface="Trebuchet MS" panose="020B0603020202020204" pitchFamily="34" charset="0"/>
                </a:rPr>
                <a:t>Sweep</a:t>
              </a:r>
            </a:p>
          </p:txBody>
        </p:sp>
        <p:sp>
          <p:nvSpPr>
            <p:cNvPr id="46" name="Line 218">
              <a:extLst>
                <a:ext uri="{FF2B5EF4-FFF2-40B4-BE49-F238E27FC236}">
                  <a16:creationId xmlns:a16="http://schemas.microsoft.com/office/drawing/2014/main" id="{2DEDE98D-DE28-321A-3475-00B8AE9059EC}"/>
                </a:ext>
              </a:extLst>
            </p:cNvPr>
            <p:cNvSpPr>
              <a:spLocks noChangeShapeType="1"/>
            </p:cNvSpPr>
            <p:nvPr/>
          </p:nvSpPr>
          <p:spPr bwMode="auto">
            <a:xfrm flipH="1" flipV="1">
              <a:off x="3729" y="1465"/>
              <a:ext cx="576" cy="0"/>
            </a:xfrm>
            <a:prstGeom prst="line">
              <a:avLst/>
            </a:prstGeom>
            <a:noFill/>
            <a:ln w="9525">
              <a:solidFill>
                <a:srgbClr val="FF0066"/>
              </a:solidFill>
              <a:round/>
              <a:headEnd type="stealth" w="med" len="med"/>
              <a:tailEn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b="0">
                <a:latin typeface="Trebuchet MS" panose="020B0603020202020204" pitchFamily="34" charset="0"/>
              </a:endParaRPr>
            </a:p>
          </p:txBody>
        </p:sp>
        <p:sp>
          <p:nvSpPr>
            <p:cNvPr id="47" name="Text Box 219">
              <a:extLst>
                <a:ext uri="{FF2B5EF4-FFF2-40B4-BE49-F238E27FC236}">
                  <a16:creationId xmlns:a16="http://schemas.microsoft.com/office/drawing/2014/main" id="{BAFBDA53-8D97-CB65-9B43-5582601599AB}"/>
                </a:ext>
              </a:extLst>
            </p:cNvPr>
            <p:cNvSpPr txBox="1">
              <a:spLocks noChangeArrowheads="1"/>
            </p:cNvSpPr>
            <p:nvPr/>
          </p:nvSpPr>
          <p:spPr bwMode="auto">
            <a:xfrm>
              <a:off x="2722" y="2099"/>
              <a:ext cx="581" cy="252"/>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r>
                <a:rPr lang="en-US" altLang="ko-KR" b="0" dirty="0">
                  <a:latin typeface="Trebuchet MS" panose="020B0603020202020204" pitchFamily="34" charset="0"/>
                </a:rPr>
                <a:t>Profiles</a:t>
              </a:r>
            </a:p>
          </p:txBody>
        </p:sp>
        <p:sp>
          <p:nvSpPr>
            <p:cNvPr id="48" name="Text Box 220">
              <a:extLst>
                <a:ext uri="{FF2B5EF4-FFF2-40B4-BE49-F238E27FC236}">
                  <a16:creationId xmlns:a16="http://schemas.microsoft.com/office/drawing/2014/main" id="{BDBFB17F-AA22-143A-507C-99C6B27AB83F}"/>
                </a:ext>
              </a:extLst>
            </p:cNvPr>
            <p:cNvSpPr txBox="1">
              <a:spLocks noChangeArrowheads="1"/>
            </p:cNvSpPr>
            <p:nvPr/>
          </p:nvSpPr>
          <p:spPr bwMode="auto">
            <a:xfrm>
              <a:off x="2844" y="1121"/>
              <a:ext cx="853" cy="252"/>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r>
                <a:rPr lang="en-US" altLang="ko-KR" b="0" dirty="0">
                  <a:latin typeface="Trebuchet MS" panose="020B0603020202020204" pitchFamily="34" charset="0"/>
                </a:rPr>
                <a:t>Guide Curve</a:t>
              </a:r>
            </a:p>
          </p:txBody>
        </p:sp>
        <p:sp>
          <p:nvSpPr>
            <p:cNvPr id="49" name="Line 227">
              <a:extLst>
                <a:ext uri="{FF2B5EF4-FFF2-40B4-BE49-F238E27FC236}">
                  <a16:creationId xmlns:a16="http://schemas.microsoft.com/office/drawing/2014/main" id="{08BACC22-9986-79F5-5CF6-B78DACFE749D}"/>
                </a:ext>
              </a:extLst>
            </p:cNvPr>
            <p:cNvSpPr>
              <a:spLocks noChangeShapeType="1"/>
            </p:cNvSpPr>
            <p:nvPr/>
          </p:nvSpPr>
          <p:spPr bwMode="auto">
            <a:xfrm flipH="1" flipV="1">
              <a:off x="3360" y="1344"/>
              <a:ext cx="3" cy="161"/>
            </a:xfrm>
            <a:prstGeom prst="line">
              <a:avLst/>
            </a:prstGeom>
            <a:noFill/>
            <a:ln w="9525">
              <a:solidFill>
                <a:srgbClr val="FF0066"/>
              </a:solidFill>
              <a:prstDash val="dash"/>
              <a:round/>
              <a:headEnd/>
              <a:tailEnd type="stealth" w="med" len="me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b="0">
                <a:latin typeface="Trebuchet MS" panose="020B0603020202020204" pitchFamily="34" charset="0"/>
              </a:endParaRPr>
            </a:p>
          </p:txBody>
        </p:sp>
      </p:grpSp>
      <p:grpSp>
        <p:nvGrpSpPr>
          <p:cNvPr id="50" name="Group 49">
            <a:extLst>
              <a:ext uri="{FF2B5EF4-FFF2-40B4-BE49-F238E27FC236}">
                <a16:creationId xmlns:a16="http://schemas.microsoft.com/office/drawing/2014/main" id="{EEB80DF5-9FCE-E012-BA1A-5DEB02277BC6}"/>
              </a:ext>
            </a:extLst>
          </p:cNvPr>
          <p:cNvGrpSpPr>
            <a:grpSpLocks/>
          </p:cNvGrpSpPr>
          <p:nvPr/>
        </p:nvGrpSpPr>
        <p:grpSpPr bwMode="auto">
          <a:xfrm>
            <a:off x="10036459" y="4220968"/>
            <a:ext cx="1782964" cy="1833643"/>
            <a:chOff x="2784" y="2304"/>
            <a:chExt cx="2673" cy="1750"/>
          </a:xfrm>
        </p:grpSpPr>
        <p:pic>
          <p:nvPicPr>
            <p:cNvPr id="51" name="Picture 50">
              <a:extLst>
                <a:ext uri="{FF2B5EF4-FFF2-40B4-BE49-F238E27FC236}">
                  <a16:creationId xmlns:a16="http://schemas.microsoft.com/office/drawing/2014/main" id="{C63C75DE-9983-15C6-87D1-52CBBA1665E5}"/>
                </a:ext>
              </a:extLst>
            </p:cNvPr>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808" y="2397"/>
              <a:ext cx="2649" cy="1220"/>
            </a:xfrm>
            <a:prstGeom prst="rect">
              <a:avLst/>
            </a:prstGeom>
            <a:noFill/>
            <a:ln w="9525">
              <a:noFill/>
              <a:miter lim="800000"/>
              <a:headEnd/>
              <a:tailEnd/>
            </a:ln>
          </p:spPr>
        </p:pic>
        <p:pic>
          <p:nvPicPr>
            <p:cNvPr id="52" name="Picture 51">
              <a:extLst>
                <a:ext uri="{FF2B5EF4-FFF2-40B4-BE49-F238E27FC236}">
                  <a16:creationId xmlns:a16="http://schemas.microsoft.com/office/drawing/2014/main" id="{7A7A5430-2631-9EA7-67D0-C60C6BDBAF33}"/>
                </a:ext>
              </a:extLst>
            </p:cNvPr>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2875" y="3090"/>
              <a:ext cx="2054" cy="964"/>
            </a:xfrm>
            <a:prstGeom prst="rect">
              <a:avLst/>
            </a:prstGeom>
            <a:noFill/>
            <a:ln w="9525">
              <a:noFill/>
              <a:miter lim="800000"/>
              <a:headEnd/>
              <a:tailEnd/>
            </a:ln>
          </p:spPr>
        </p:pic>
        <p:sp>
          <p:nvSpPr>
            <p:cNvPr id="53" name="Line 95">
              <a:extLst>
                <a:ext uri="{FF2B5EF4-FFF2-40B4-BE49-F238E27FC236}">
                  <a16:creationId xmlns:a16="http://schemas.microsoft.com/office/drawing/2014/main" id="{AC8F3868-523D-2B22-5FDC-0E0FDF7F7CBA}"/>
                </a:ext>
              </a:extLst>
            </p:cNvPr>
            <p:cNvSpPr>
              <a:spLocks noChangeShapeType="1"/>
            </p:cNvSpPr>
            <p:nvPr/>
          </p:nvSpPr>
          <p:spPr bwMode="auto">
            <a:xfrm>
              <a:off x="3190" y="3372"/>
              <a:ext cx="1451" cy="404"/>
            </a:xfrm>
            <a:prstGeom prst="line">
              <a:avLst/>
            </a:prstGeom>
            <a:noFill/>
            <a:ln w="9525">
              <a:solidFill>
                <a:srgbClr val="FF0066"/>
              </a:solidFill>
              <a:prstDash val="dash"/>
              <a:round/>
              <a:headEnd/>
              <a:tailEnd type="stealth" w="med" len="me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b="0">
                <a:latin typeface="Trebuchet MS" panose="020B0603020202020204" pitchFamily="34" charset="0"/>
              </a:endParaRPr>
            </a:p>
          </p:txBody>
        </p:sp>
        <p:sp>
          <p:nvSpPr>
            <p:cNvPr id="54" name="Text Box 96">
              <a:extLst>
                <a:ext uri="{FF2B5EF4-FFF2-40B4-BE49-F238E27FC236}">
                  <a16:creationId xmlns:a16="http://schemas.microsoft.com/office/drawing/2014/main" id="{8022543C-6561-1544-D713-DE0A85CAEE70}"/>
                </a:ext>
              </a:extLst>
            </p:cNvPr>
            <p:cNvSpPr txBox="1">
              <a:spLocks noChangeArrowheads="1"/>
            </p:cNvSpPr>
            <p:nvPr/>
          </p:nvSpPr>
          <p:spPr bwMode="auto">
            <a:xfrm>
              <a:off x="2784" y="3036"/>
              <a:ext cx="326" cy="192"/>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r>
                <a:rPr lang="en-US" altLang="ko-KR" sz="1400" b="0">
                  <a:latin typeface="Trebuchet MS" panose="020B0603020202020204" pitchFamily="34" charset="0"/>
                </a:rPr>
                <a:t>Loft</a:t>
              </a:r>
            </a:p>
          </p:txBody>
        </p:sp>
        <p:sp>
          <p:nvSpPr>
            <p:cNvPr id="55" name="Text Box 5">
              <a:extLst>
                <a:ext uri="{FF2B5EF4-FFF2-40B4-BE49-F238E27FC236}">
                  <a16:creationId xmlns:a16="http://schemas.microsoft.com/office/drawing/2014/main" id="{188D60D1-F7E2-A47C-4156-CB3D87FA7816}"/>
                </a:ext>
              </a:extLst>
            </p:cNvPr>
            <p:cNvSpPr txBox="1">
              <a:spLocks noChangeArrowheads="1"/>
            </p:cNvSpPr>
            <p:nvPr/>
          </p:nvSpPr>
          <p:spPr bwMode="auto">
            <a:xfrm>
              <a:off x="4072" y="3430"/>
              <a:ext cx="439" cy="174"/>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pPr algn="l"/>
              <a:r>
                <a:rPr lang="en-US" altLang="ko-KR" sz="1200" b="0" dirty="0">
                  <a:latin typeface="Trebuchet MS" panose="020B0603020202020204" pitchFamily="34" charset="0"/>
                </a:rPr>
                <a:t>Profiles</a:t>
              </a:r>
            </a:p>
          </p:txBody>
        </p:sp>
        <p:sp>
          <p:nvSpPr>
            <p:cNvPr id="56" name="Line 188">
              <a:extLst>
                <a:ext uri="{FF2B5EF4-FFF2-40B4-BE49-F238E27FC236}">
                  <a16:creationId xmlns:a16="http://schemas.microsoft.com/office/drawing/2014/main" id="{D36BF791-F87F-A3BF-9EC4-5A7F890AE91B}"/>
                </a:ext>
              </a:extLst>
            </p:cNvPr>
            <p:cNvSpPr>
              <a:spLocks noChangeShapeType="1"/>
            </p:cNvSpPr>
            <p:nvPr/>
          </p:nvSpPr>
          <p:spPr bwMode="auto">
            <a:xfrm flipH="1">
              <a:off x="2952" y="2866"/>
              <a:ext cx="0" cy="240"/>
            </a:xfrm>
            <a:prstGeom prst="line">
              <a:avLst/>
            </a:prstGeom>
            <a:noFill/>
            <a:ln w="9525">
              <a:solidFill>
                <a:srgbClr val="FF0066"/>
              </a:solidFill>
              <a:round/>
              <a:headEnd type="stealth" w="med" len="med"/>
              <a:tailEn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b="0">
                <a:latin typeface="Trebuchet MS" panose="020B0603020202020204" pitchFamily="34" charset="0"/>
              </a:endParaRPr>
            </a:p>
          </p:txBody>
        </p:sp>
        <p:sp>
          <p:nvSpPr>
            <p:cNvPr id="57" name="Line 194">
              <a:extLst>
                <a:ext uri="{FF2B5EF4-FFF2-40B4-BE49-F238E27FC236}">
                  <a16:creationId xmlns:a16="http://schemas.microsoft.com/office/drawing/2014/main" id="{F9B30885-DB23-EBA8-3004-4D7A5F0CBE54}"/>
                </a:ext>
              </a:extLst>
            </p:cNvPr>
            <p:cNvSpPr>
              <a:spLocks noChangeShapeType="1"/>
            </p:cNvSpPr>
            <p:nvPr/>
          </p:nvSpPr>
          <p:spPr bwMode="auto">
            <a:xfrm flipV="1">
              <a:off x="3435" y="2304"/>
              <a:ext cx="0" cy="96"/>
            </a:xfrm>
            <a:prstGeom prst="line">
              <a:avLst/>
            </a:prstGeom>
            <a:noFill/>
            <a:ln w="12700">
              <a:solidFill>
                <a:srgbClr val="FF0066"/>
              </a:solidFill>
              <a:round/>
              <a:headEnd/>
              <a:tailEn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b="0">
                <a:latin typeface="Trebuchet MS" panose="020B0603020202020204" pitchFamily="34" charset="0"/>
              </a:endParaRPr>
            </a:p>
          </p:txBody>
        </p:sp>
        <p:sp>
          <p:nvSpPr>
            <p:cNvPr id="58" name="Line 198">
              <a:extLst>
                <a:ext uri="{FF2B5EF4-FFF2-40B4-BE49-F238E27FC236}">
                  <a16:creationId xmlns:a16="http://schemas.microsoft.com/office/drawing/2014/main" id="{5D530B70-1773-9D78-9808-C8B5380C071F}"/>
                </a:ext>
              </a:extLst>
            </p:cNvPr>
            <p:cNvSpPr>
              <a:spLocks noChangeShapeType="1"/>
            </p:cNvSpPr>
            <p:nvPr/>
          </p:nvSpPr>
          <p:spPr bwMode="auto">
            <a:xfrm>
              <a:off x="3436" y="2356"/>
              <a:ext cx="1555" cy="372"/>
            </a:xfrm>
            <a:prstGeom prst="line">
              <a:avLst/>
            </a:prstGeom>
            <a:noFill/>
            <a:ln w="9525">
              <a:solidFill>
                <a:srgbClr val="FF0066"/>
              </a:solidFill>
              <a:prstDash val="dash"/>
              <a:round/>
              <a:headEnd/>
              <a:tailEnd type="stealth" w="med" len="me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b="0">
                <a:latin typeface="Trebuchet MS" panose="020B0603020202020204" pitchFamily="34" charset="0"/>
              </a:endParaRPr>
            </a:p>
          </p:txBody>
        </p:sp>
        <p:sp>
          <p:nvSpPr>
            <p:cNvPr id="59" name="Line 199">
              <a:extLst>
                <a:ext uri="{FF2B5EF4-FFF2-40B4-BE49-F238E27FC236}">
                  <a16:creationId xmlns:a16="http://schemas.microsoft.com/office/drawing/2014/main" id="{A27EF607-CC7A-4078-E789-23B55B02BE96}"/>
                </a:ext>
              </a:extLst>
            </p:cNvPr>
            <p:cNvSpPr>
              <a:spLocks noChangeShapeType="1"/>
            </p:cNvSpPr>
            <p:nvPr/>
          </p:nvSpPr>
          <p:spPr bwMode="auto">
            <a:xfrm>
              <a:off x="4987" y="2719"/>
              <a:ext cx="438" cy="107"/>
            </a:xfrm>
            <a:prstGeom prst="line">
              <a:avLst/>
            </a:prstGeom>
            <a:noFill/>
            <a:ln w="9525">
              <a:solidFill>
                <a:srgbClr val="FF0066"/>
              </a:solidFill>
              <a:prstDash val="dash"/>
              <a:round/>
              <a:headEnd/>
              <a:tailEnd type="stealth" w="med" len="me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b="0">
                <a:latin typeface="Trebuchet MS" panose="020B0603020202020204" pitchFamily="34" charset="0"/>
              </a:endParaRPr>
            </a:p>
          </p:txBody>
        </p:sp>
        <p:sp>
          <p:nvSpPr>
            <p:cNvPr id="60" name="Text Box 200">
              <a:extLst>
                <a:ext uri="{FF2B5EF4-FFF2-40B4-BE49-F238E27FC236}">
                  <a16:creationId xmlns:a16="http://schemas.microsoft.com/office/drawing/2014/main" id="{059A6269-2891-3D9B-56D9-09A0FB88EDC0}"/>
                </a:ext>
              </a:extLst>
            </p:cNvPr>
            <p:cNvSpPr txBox="1">
              <a:spLocks noChangeArrowheads="1"/>
            </p:cNvSpPr>
            <p:nvPr/>
          </p:nvSpPr>
          <p:spPr bwMode="auto">
            <a:xfrm>
              <a:off x="4542" y="2464"/>
              <a:ext cx="298" cy="174"/>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pPr algn="l"/>
              <a:r>
                <a:rPr lang="en-US" altLang="ko-KR" sz="1200" b="0">
                  <a:solidFill>
                    <a:srgbClr val="FF0066"/>
                  </a:solidFill>
                  <a:latin typeface="Trebuchet MS" panose="020B0603020202020204" pitchFamily="34" charset="0"/>
                </a:rPr>
                <a:t>Loft</a:t>
              </a:r>
            </a:p>
          </p:txBody>
        </p:sp>
        <p:sp>
          <p:nvSpPr>
            <p:cNvPr id="61" name="Line 210">
              <a:extLst>
                <a:ext uri="{FF2B5EF4-FFF2-40B4-BE49-F238E27FC236}">
                  <a16:creationId xmlns:a16="http://schemas.microsoft.com/office/drawing/2014/main" id="{05AA7A44-76B5-85A2-8D31-78AF0134647E}"/>
                </a:ext>
              </a:extLst>
            </p:cNvPr>
            <p:cNvSpPr>
              <a:spLocks noChangeShapeType="1"/>
            </p:cNvSpPr>
            <p:nvPr/>
          </p:nvSpPr>
          <p:spPr bwMode="auto">
            <a:xfrm flipV="1">
              <a:off x="4987" y="2680"/>
              <a:ext cx="0" cy="96"/>
            </a:xfrm>
            <a:prstGeom prst="line">
              <a:avLst/>
            </a:prstGeom>
            <a:noFill/>
            <a:ln w="12700">
              <a:solidFill>
                <a:srgbClr val="FF0066"/>
              </a:solidFill>
              <a:round/>
              <a:headEnd/>
              <a:tailEn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b="0">
                <a:latin typeface="Trebuchet MS" panose="020B0603020202020204" pitchFamily="34" charset="0"/>
              </a:endParaRPr>
            </a:p>
          </p:txBody>
        </p:sp>
        <p:sp>
          <p:nvSpPr>
            <p:cNvPr id="62" name="Line 211">
              <a:extLst>
                <a:ext uri="{FF2B5EF4-FFF2-40B4-BE49-F238E27FC236}">
                  <a16:creationId xmlns:a16="http://schemas.microsoft.com/office/drawing/2014/main" id="{3A9C4329-BD7F-5CF2-FC33-4F73FDD12E17}"/>
                </a:ext>
              </a:extLst>
            </p:cNvPr>
            <p:cNvSpPr>
              <a:spLocks noChangeShapeType="1"/>
            </p:cNvSpPr>
            <p:nvPr/>
          </p:nvSpPr>
          <p:spPr bwMode="auto">
            <a:xfrm flipV="1">
              <a:off x="5430" y="2781"/>
              <a:ext cx="0" cy="96"/>
            </a:xfrm>
            <a:prstGeom prst="line">
              <a:avLst/>
            </a:prstGeom>
            <a:noFill/>
            <a:ln w="12700">
              <a:solidFill>
                <a:srgbClr val="FF0066"/>
              </a:solidFill>
              <a:round/>
              <a:headEnd/>
              <a:tailEnd/>
            </a:ln>
          </p:spPr>
          <p:txBody>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endParaRPr lang="en-US" b="0">
                <a:latin typeface="Trebuchet MS" panose="020B0603020202020204" pitchFamily="34" charset="0"/>
              </a:endParaRPr>
            </a:p>
          </p:txBody>
        </p:sp>
        <p:sp>
          <p:nvSpPr>
            <p:cNvPr id="63" name="Text Box 212">
              <a:extLst>
                <a:ext uri="{FF2B5EF4-FFF2-40B4-BE49-F238E27FC236}">
                  <a16:creationId xmlns:a16="http://schemas.microsoft.com/office/drawing/2014/main" id="{1281BDD3-569D-771C-D5C0-0CFA0C6AFD52}"/>
                </a:ext>
              </a:extLst>
            </p:cNvPr>
            <p:cNvSpPr txBox="1">
              <a:spLocks noChangeArrowheads="1"/>
            </p:cNvSpPr>
            <p:nvPr/>
          </p:nvSpPr>
          <p:spPr bwMode="auto">
            <a:xfrm>
              <a:off x="4992" y="2571"/>
              <a:ext cx="451" cy="174"/>
            </a:xfrm>
            <a:prstGeom prst="rect">
              <a:avLst/>
            </a:prstGeom>
            <a:noFill/>
            <a:ln w="9525">
              <a:noFill/>
              <a:miter lim="800000"/>
              <a:headEnd/>
              <a:tailEnd/>
            </a:ln>
          </p:spPr>
          <p:txBody>
            <a:bodyPr wrap="none">
              <a:spAutoFit/>
            </a:bodyPr>
            <a:lstStyle>
              <a:defPPr>
                <a:defRPr lang="ko-KR"/>
              </a:defPPr>
              <a:lvl1pPr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b="1" kern="1200">
                  <a:solidFill>
                    <a:schemeClr val="tx1"/>
                  </a:solidFill>
                  <a:latin typeface="Times New Roman" pitchFamily="18" charset="0"/>
                  <a:ea typeface="굴림" charset="-127"/>
                  <a:cs typeface="+mn-cs"/>
                </a:defRPr>
              </a:lvl5pPr>
              <a:lvl6pPr marL="2286000" algn="l" defTabSz="914400" rtl="0" eaLnBrk="1" latinLnBrk="1" hangingPunct="1">
                <a:defRPr kumimoji="1" sz="1200" b="1" kern="1200">
                  <a:solidFill>
                    <a:schemeClr val="tx1"/>
                  </a:solidFill>
                  <a:latin typeface="Times New Roman" pitchFamily="18" charset="0"/>
                  <a:ea typeface="굴림" charset="-127"/>
                  <a:cs typeface="+mn-cs"/>
                </a:defRPr>
              </a:lvl6pPr>
              <a:lvl7pPr marL="2743200" algn="l" defTabSz="914400" rtl="0" eaLnBrk="1" latinLnBrk="1" hangingPunct="1">
                <a:defRPr kumimoji="1" sz="1200" b="1" kern="1200">
                  <a:solidFill>
                    <a:schemeClr val="tx1"/>
                  </a:solidFill>
                  <a:latin typeface="Times New Roman" pitchFamily="18" charset="0"/>
                  <a:ea typeface="굴림" charset="-127"/>
                  <a:cs typeface="+mn-cs"/>
                </a:defRPr>
              </a:lvl7pPr>
              <a:lvl8pPr marL="3200400" algn="l" defTabSz="914400" rtl="0" eaLnBrk="1" latinLnBrk="1" hangingPunct="1">
                <a:defRPr kumimoji="1" sz="1200" b="1" kern="1200">
                  <a:solidFill>
                    <a:schemeClr val="tx1"/>
                  </a:solidFill>
                  <a:latin typeface="Times New Roman" pitchFamily="18" charset="0"/>
                  <a:ea typeface="굴림" charset="-127"/>
                  <a:cs typeface="+mn-cs"/>
                </a:defRPr>
              </a:lvl8pPr>
              <a:lvl9pPr marL="3657600" algn="l" defTabSz="914400" rtl="0" eaLnBrk="1" latinLnBrk="1" hangingPunct="1">
                <a:defRPr kumimoji="1" sz="1200" b="1" kern="1200">
                  <a:solidFill>
                    <a:schemeClr val="tx1"/>
                  </a:solidFill>
                  <a:latin typeface="Times New Roman" pitchFamily="18" charset="0"/>
                  <a:ea typeface="굴림" charset="-127"/>
                  <a:cs typeface="+mn-cs"/>
                </a:defRPr>
              </a:lvl9pPr>
            </a:lstStyle>
            <a:p>
              <a:pPr algn="l"/>
              <a:r>
                <a:rPr lang="en-US" altLang="ko-KR" sz="1200" b="0">
                  <a:solidFill>
                    <a:srgbClr val="FF0066"/>
                  </a:solidFill>
                  <a:latin typeface="Trebuchet MS" panose="020B0603020202020204" pitchFamily="34" charset="0"/>
                </a:rPr>
                <a:t>Extrude</a:t>
              </a:r>
            </a:p>
          </p:txBody>
        </p:sp>
      </p:grpSp>
      <p:pic>
        <p:nvPicPr>
          <p:cNvPr id="64" name="Picture 63">
            <a:extLst>
              <a:ext uri="{FF2B5EF4-FFF2-40B4-BE49-F238E27FC236}">
                <a16:creationId xmlns:a16="http://schemas.microsoft.com/office/drawing/2014/main" id="{DE51C17F-4552-CE9A-04A5-8CC72FED6635}"/>
              </a:ext>
            </a:extLst>
          </p:cNvPr>
          <p:cNvPicPr>
            <a:picLocks noChangeAspect="1" noChangeArrowheads="1"/>
          </p:cNvPicPr>
          <p:nvPr/>
        </p:nvPicPr>
        <p:blipFill>
          <a:blip r:embed="rId16">
            <a:clrChange>
              <a:clrFrom>
                <a:srgbClr val="FFFFFF"/>
              </a:clrFrom>
              <a:clrTo>
                <a:srgbClr val="FFFFFF">
                  <a:alpha val="0"/>
                </a:srgbClr>
              </a:clrTo>
            </a:clrChange>
            <a:lum bright="6000"/>
          </a:blip>
          <a:srcRect/>
          <a:stretch>
            <a:fillRect/>
          </a:stretch>
        </p:blipFill>
        <p:spPr bwMode="auto">
          <a:xfrm>
            <a:off x="270721" y="2901043"/>
            <a:ext cx="1849892" cy="2561546"/>
          </a:xfrm>
          <a:prstGeom prst="rect">
            <a:avLst/>
          </a:prstGeom>
          <a:noFill/>
          <a:ln w="9525">
            <a:solidFill>
              <a:schemeClr val="tx1"/>
            </a:solidFill>
            <a:miter lim="800000"/>
            <a:headEnd/>
            <a:tailEnd/>
          </a:ln>
        </p:spPr>
      </p:pic>
      <p:pic>
        <p:nvPicPr>
          <p:cNvPr id="65" name="Picture 64">
            <a:extLst>
              <a:ext uri="{FF2B5EF4-FFF2-40B4-BE49-F238E27FC236}">
                <a16:creationId xmlns:a16="http://schemas.microsoft.com/office/drawing/2014/main" id="{5D32A9AA-5BE9-C16B-E94B-8244F36318FA}"/>
              </a:ext>
            </a:extLst>
          </p:cNvPr>
          <p:cNvPicPr>
            <a:picLocks noChangeAspect="1" noChangeArrowheads="1"/>
          </p:cNvPicPr>
          <p:nvPr/>
        </p:nvPicPr>
        <p:blipFill>
          <a:blip r:embed="rId17">
            <a:lum bright="6000"/>
          </a:blip>
          <a:srcRect/>
          <a:stretch>
            <a:fillRect/>
          </a:stretch>
        </p:blipFill>
        <p:spPr bwMode="auto">
          <a:xfrm>
            <a:off x="2302606" y="2782798"/>
            <a:ext cx="1715756" cy="921853"/>
          </a:xfrm>
          <a:prstGeom prst="rect">
            <a:avLst/>
          </a:prstGeom>
          <a:noFill/>
          <a:ln w="12700" algn="ctr">
            <a:solidFill>
              <a:schemeClr val="tx1"/>
            </a:solidFill>
            <a:miter lim="800000"/>
            <a:headEnd/>
            <a:tailEnd/>
          </a:ln>
        </p:spPr>
      </p:pic>
      <p:pic>
        <p:nvPicPr>
          <p:cNvPr id="66" name="Picture 65">
            <a:extLst>
              <a:ext uri="{FF2B5EF4-FFF2-40B4-BE49-F238E27FC236}">
                <a16:creationId xmlns:a16="http://schemas.microsoft.com/office/drawing/2014/main" id="{D0FDBEC1-DD5F-E6AE-0D15-F86E36EECE77}"/>
              </a:ext>
            </a:extLst>
          </p:cNvPr>
          <p:cNvPicPr>
            <a:picLocks noChangeAspect="1" noChangeArrowheads="1"/>
          </p:cNvPicPr>
          <p:nvPr/>
        </p:nvPicPr>
        <p:blipFill>
          <a:blip r:embed="rId18">
            <a:clrChange>
              <a:clrFrom>
                <a:srgbClr val="FFFFFF"/>
              </a:clrFrom>
              <a:clrTo>
                <a:srgbClr val="FFFFFF">
                  <a:alpha val="0"/>
                </a:srgbClr>
              </a:clrTo>
            </a:clrChange>
            <a:lum bright="6000"/>
          </a:blip>
          <a:srcRect/>
          <a:stretch>
            <a:fillRect/>
          </a:stretch>
        </p:blipFill>
        <p:spPr bwMode="auto">
          <a:xfrm>
            <a:off x="2303535" y="3852421"/>
            <a:ext cx="1527788" cy="1605851"/>
          </a:xfrm>
          <a:prstGeom prst="rect">
            <a:avLst/>
          </a:prstGeom>
          <a:noFill/>
          <a:ln w="12700" algn="ctr">
            <a:solidFill>
              <a:schemeClr val="tx1"/>
            </a:solidFill>
            <a:miter lim="800000"/>
            <a:headEnd/>
            <a:tailEnd/>
          </a:ln>
        </p:spPr>
      </p:pic>
    </p:spTree>
    <p:extLst>
      <p:ext uri="{BB962C8B-B14F-4D97-AF65-F5344CB8AC3E}">
        <p14:creationId xmlns:p14="http://schemas.microsoft.com/office/powerpoint/2010/main" val="51270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8D3E-2577-601E-0444-F7F33AD12C06}"/>
              </a:ext>
            </a:extLst>
          </p:cNvPr>
          <p:cNvSpPr>
            <a:spLocks noGrp="1"/>
          </p:cNvSpPr>
          <p:nvPr>
            <p:ph type="title"/>
          </p:nvPr>
        </p:nvSpPr>
        <p:spPr/>
        <p:txBody>
          <a:bodyPr/>
          <a:lstStyle/>
          <a:p>
            <a:r>
              <a:rPr lang="en-IN" dirty="0"/>
              <a:t>Introduction - Features</a:t>
            </a:r>
          </a:p>
        </p:txBody>
      </p:sp>
      <p:sp>
        <p:nvSpPr>
          <p:cNvPr id="3" name="Content Placeholder 2">
            <a:extLst>
              <a:ext uri="{FF2B5EF4-FFF2-40B4-BE49-F238E27FC236}">
                <a16:creationId xmlns:a16="http://schemas.microsoft.com/office/drawing/2014/main" id="{758713D0-8A09-3948-4B0E-560BB5FB12CE}"/>
              </a:ext>
            </a:extLst>
          </p:cNvPr>
          <p:cNvSpPr>
            <a:spLocks noGrp="1"/>
          </p:cNvSpPr>
          <p:nvPr>
            <p:ph idx="1"/>
          </p:nvPr>
        </p:nvSpPr>
        <p:spPr/>
        <p:txBody>
          <a:bodyPr/>
          <a:lstStyle/>
          <a:p>
            <a:r>
              <a:rPr lang="en-IN" dirty="0"/>
              <a:t>Midas FEA NX</a:t>
            </a:r>
            <a:br>
              <a:rPr lang="en-IN" dirty="0"/>
            </a:br>
            <a:br>
              <a:rPr lang="en-IN" dirty="0"/>
            </a:br>
            <a:endParaRPr lang="en-IN" dirty="0"/>
          </a:p>
        </p:txBody>
      </p:sp>
      <p:pic>
        <p:nvPicPr>
          <p:cNvPr id="5" name="Picture 4">
            <a:extLst>
              <a:ext uri="{FF2B5EF4-FFF2-40B4-BE49-F238E27FC236}">
                <a16:creationId xmlns:a16="http://schemas.microsoft.com/office/drawing/2014/main" id="{8DF7A75A-1801-C84A-B146-469678F1D1D9}"/>
              </a:ext>
            </a:extLst>
          </p:cNvPr>
          <p:cNvPicPr>
            <a:picLocks noChangeAspect="1"/>
          </p:cNvPicPr>
          <p:nvPr/>
        </p:nvPicPr>
        <p:blipFill>
          <a:blip r:embed="rId3"/>
          <a:stretch>
            <a:fillRect/>
          </a:stretch>
        </p:blipFill>
        <p:spPr>
          <a:xfrm>
            <a:off x="617838" y="2496065"/>
            <a:ext cx="3457025" cy="3662851"/>
          </a:xfrm>
          <a:prstGeom prst="rect">
            <a:avLst/>
          </a:prstGeom>
        </p:spPr>
      </p:pic>
      <p:pic>
        <p:nvPicPr>
          <p:cNvPr id="7" name="Picture 6">
            <a:extLst>
              <a:ext uri="{FF2B5EF4-FFF2-40B4-BE49-F238E27FC236}">
                <a16:creationId xmlns:a16="http://schemas.microsoft.com/office/drawing/2014/main" id="{2A1FA42E-2047-4F92-C0CE-FBEAFB09992C}"/>
              </a:ext>
            </a:extLst>
          </p:cNvPr>
          <p:cNvPicPr>
            <a:picLocks noChangeAspect="1"/>
          </p:cNvPicPr>
          <p:nvPr/>
        </p:nvPicPr>
        <p:blipFill>
          <a:blip r:embed="rId4"/>
          <a:stretch>
            <a:fillRect/>
          </a:stretch>
        </p:blipFill>
        <p:spPr>
          <a:xfrm>
            <a:off x="4216979" y="2496065"/>
            <a:ext cx="3440407" cy="3662851"/>
          </a:xfrm>
          <a:prstGeom prst="rect">
            <a:avLst/>
          </a:prstGeom>
        </p:spPr>
      </p:pic>
      <p:pic>
        <p:nvPicPr>
          <p:cNvPr id="10" name="Picture 9">
            <a:extLst>
              <a:ext uri="{FF2B5EF4-FFF2-40B4-BE49-F238E27FC236}">
                <a16:creationId xmlns:a16="http://schemas.microsoft.com/office/drawing/2014/main" id="{4BB92137-7DB9-0DA8-3FD0-9242A644332F}"/>
              </a:ext>
            </a:extLst>
          </p:cNvPr>
          <p:cNvPicPr>
            <a:picLocks noChangeAspect="1"/>
          </p:cNvPicPr>
          <p:nvPr/>
        </p:nvPicPr>
        <p:blipFill>
          <a:blip r:embed="rId5"/>
          <a:stretch>
            <a:fillRect/>
          </a:stretch>
        </p:blipFill>
        <p:spPr>
          <a:xfrm>
            <a:off x="7910170" y="2496065"/>
            <a:ext cx="4127989" cy="3662851"/>
          </a:xfrm>
          <a:prstGeom prst="rect">
            <a:avLst/>
          </a:prstGeom>
        </p:spPr>
      </p:pic>
      <p:sp>
        <p:nvSpPr>
          <p:cNvPr id="11" name="Прямоугольник 62">
            <a:extLst>
              <a:ext uri="{FF2B5EF4-FFF2-40B4-BE49-F238E27FC236}">
                <a16:creationId xmlns:a16="http://schemas.microsoft.com/office/drawing/2014/main" id="{4F7E2992-21EF-FFF7-DA1B-1DEE27F2B362}"/>
              </a:ext>
            </a:extLst>
          </p:cNvPr>
          <p:cNvSpPr/>
          <p:nvPr/>
        </p:nvSpPr>
        <p:spPr>
          <a:xfrm>
            <a:off x="1468552" y="6272784"/>
            <a:ext cx="2674380" cy="523220"/>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Stress Contour – Clipping Plane tool</a:t>
            </a:r>
            <a:endParaRPr lang="ru-RU" sz="1400" b="0" dirty="0">
              <a:latin typeface="Calibri" panose="020F0502020204030204" pitchFamily="34" charset="0"/>
              <a:cs typeface="Calibri" panose="020F0502020204030204" pitchFamily="34" charset="0"/>
            </a:endParaRPr>
          </a:p>
        </p:txBody>
      </p:sp>
      <p:sp>
        <p:nvSpPr>
          <p:cNvPr id="12" name="Прямоугольник 62">
            <a:extLst>
              <a:ext uri="{FF2B5EF4-FFF2-40B4-BE49-F238E27FC236}">
                <a16:creationId xmlns:a16="http://schemas.microsoft.com/office/drawing/2014/main" id="{E7B4B8DC-D086-6FA4-7679-AE25CFAA8D15}"/>
              </a:ext>
            </a:extLst>
          </p:cNvPr>
          <p:cNvSpPr/>
          <p:nvPr/>
        </p:nvSpPr>
        <p:spPr>
          <a:xfrm>
            <a:off x="4983006" y="6330132"/>
            <a:ext cx="2674380"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Stress Check – Probe</a:t>
            </a:r>
            <a:endParaRPr lang="ru-RU" sz="1400" b="0" dirty="0">
              <a:latin typeface="Calibri" panose="020F0502020204030204" pitchFamily="34" charset="0"/>
              <a:cs typeface="Calibri" panose="020F0502020204030204" pitchFamily="34" charset="0"/>
            </a:endParaRPr>
          </a:p>
        </p:txBody>
      </p:sp>
      <p:sp>
        <p:nvSpPr>
          <p:cNvPr id="13" name="Прямоугольник 62">
            <a:extLst>
              <a:ext uri="{FF2B5EF4-FFF2-40B4-BE49-F238E27FC236}">
                <a16:creationId xmlns:a16="http://schemas.microsoft.com/office/drawing/2014/main" id="{2B28BBC5-0E67-3561-3324-6DF96BA27B8D}"/>
              </a:ext>
            </a:extLst>
          </p:cNvPr>
          <p:cNvSpPr/>
          <p:nvPr/>
        </p:nvSpPr>
        <p:spPr>
          <a:xfrm>
            <a:off x="8453868" y="6272784"/>
            <a:ext cx="2674380" cy="523220"/>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Fatigue Analysis – Damage, Life cycle</a:t>
            </a:r>
            <a:endParaRPr lang="ru-RU" sz="1400" b="0" dirty="0">
              <a:latin typeface="Calibri" panose="020F0502020204030204" pitchFamily="34" charset="0"/>
              <a:cs typeface="Calibri" panose="020F0502020204030204" pitchFamily="34" charset="0"/>
            </a:endParaRPr>
          </a:p>
        </p:txBody>
      </p:sp>
      <p:sp>
        <p:nvSpPr>
          <p:cNvPr id="14" name="Slide Number Placeholder 13">
            <a:extLst>
              <a:ext uri="{FF2B5EF4-FFF2-40B4-BE49-F238E27FC236}">
                <a16:creationId xmlns:a16="http://schemas.microsoft.com/office/drawing/2014/main" id="{C55B8F85-59A0-F8CC-EE11-DD33D17DAF61}"/>
              </a:ext>
            </a:extLst>
          </p:cNvPr>
          <p:cNvSpPr>
            <a:spLocks noGrp="1"/>
          </p:cNvSpPr>
          <p:nvPr>
            <p:ph type="sldNum" sz="quarter" idx="12"/>
          </p:nvPr>
        </p:nvSpPr>
        <p:spPr/>
        <p:txBody>
          <a:bodyPr/>
          <a:lstStyle/>
          <a:p>
            <a:fld id="{B33747DC-4BEA-4201-9380-8F53ECEA822A}" type="slidenum">
              <a:rPr lang="en-IN" smtClean="0"/>
              <a:t>5</a:t>
            </a:fld>
            <a:endParaRPr lang="en-IN"/>
          </a:p>
        </p:txBody>
      </p:sp>
    </p:spTree>
    <p:extLst>
      <p:ext uri="{BB962C8B-B14F-4D97-AF65-F5344CB8AC3E}">
        <p14:creationId xmlns:p14="http://schemas.microsoft.com/office/powerpoint/2010/main" val="147818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8D3E-2577-601E-0444-F7F33AD12C06}"/>
              </a:ext>
            </a:extLst>
          </p:cNvPr>
          <p:cNvSpPr>
            <a:spLocks noGrp="1"/>
          </p:cNvSpPr>
          <p:nvPr>
            <p:ph type="title"/>
          </p:nvPr>
        </p:nvSpPr>
        <p:spPr/>
        <p:txBody>
          <a:bodyPr/>
          <a:lstStyle/>
          <a:p>
            <a:r>
              <a:rPr lang="en-IN" dirty="0"/>
              <a:t>Introduction - Applications</a:t>
            </a:r>
          </a:p>
        </p:txBody>
      </p:sp>
      <p:sp>
        <p:nvSpPr>
          <p:cNvPr id="3" name="Content Placeholder 2">
            <a:extLst>
              <a:ext uri="{FF2B5EF4-FFF2-40B4-BE49-F238E27FC236}">
                <a16:creationId xmlns:a16="http://schemas.microsoft.com/office/drawing/2014/main" id="{758713D0-8A09-3948-4B0E-560BB5FB12CE}"/>
              </a:ext>
            </a:extLst>
          </p:cNvPr>
          <p:cNvSpPr>
            <a:spLocks noGrp="1"/>
          </p:cNvSpPr>
          <p:nvPr>
            <p:ph idx="1"/>
          </p:nvPr>
        </p:nvSpPr>
        <p:spPr/>
        <p:txBody>
          <a:bodyPr/>
          <a:lstStyle/>
          <a:p>
            <a:endParaRPr lang="en-IN" dirty="0"/>
          </a:p>
        </p:txBody>
      </p:sp>
      <p:pic>
        <p:nvPicPr>
          <p:cNvPr id="22" name="Picture 3" descr="Новый рисунок (21)">
            <a:extLst>
              <a:ext uri="{FF2B5EF4-FFF2-40B4-BE49-F238E27FC236}">
                <a16:creationId xmlns:a16="http://schemas.microsoft.com/office/drawing/2014/main" id="{DBB91963-A626-6922-75AD-DA6A47398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39029"/>
            <a:ext cx="4710287" cy="15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Новый рисунок (22)">
            <a:extLst>
              <a:ext uri="{FF2B5EF4-FFF2-40B4-BE49-F238E27FC236}">
                <a16:creationId xmlns:a16="http://schemas.microsoft.com/office/drawing/2014/main" id="{03A15414-56DB-EB81-E49B-380A5E312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261"/>
          <a:stretch>
            <a:fillRect/>
          </a:stretch>
        </p:blipFill>
        <p:spPr bwMode="auto">
          <a:xfrm>
            <a:off x="978761" y="3445903"/>
            <a:ext cx="1752601" cy="126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Новый рисунок (13)">
            <a:extLst>
              <a:ext uri="{FF2B5EF4-FFF2-40B4-BE49-F238E27FC236}">
                <a16:creationId xmlns:a16="http://schemas.microsoft.com/office/drawing/2014/main" id="{19A93E90-5211-C8FB-3F3D-E2B360ECAA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1370" y="3264273"/>
            <a:ext cx="1683575" cy="147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Новый рисунок (10)">
            <a:extLst>
              <a:ext uri="{FF2B5EF4-FFF2-40B4-BE49-F238E27FC236}">
                <a16:creationId xmlns:a16="http://schemas.microsoft.com/office/drawing/2014/main" id="{17FB64ED-825C-39E8-3304-599E522937F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6202"/>
          <a:stretch/>
        </p:blipFill>
        <p:spPr bwMode="auto">
          <a:xfrm>
            <a:off x="3463794" y="4703780"/>
            <a:ext cx="1365548" cy="122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Новый рисунок (3)">
            <a:extLst>
              <a:ext uri="{FF2B5EF4-FFF2-40B4-BE49-F238E27FC236}">
                <a16:creationId xmlns:a16="http://schemas.microsoft.com/office/drawing/2014/main" id="{FBFD7C56-B613-3757-3148-02C641D8C6F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4956"/>
          <a:stretch/>
        </p:blipFill>
        <p:spPr bwMode="auto">
          <a:xfrm>
            <a:off x="1113362" y="4738315"/>
            <a:ext cx="1365548" cy="108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Прямоугольник 62">
            <a:extLst>
              <a:ext uri="{FF2B5EF4-FFF2-40B4-BE49-F238E27FC236}">
                <a16:creationId xmlns:a16="http://schemas.microsoft.com/office/drawing/2014/main" id="{A9C8C065-3291-39D2-0EA9-E329633E5F14}"/>
              </a:ext>
            </a:extLst>
          </p:cNvPr>
          <p:cNvSpPr/>
          <p:nvPr/>
        </p:nvSpPr>
        <p:spPr>
          <a:xfrm>
            <a:off x="1252482" y="5901301"/>
            <a:ext cx="3881721" cy="523220"/>
          </a:xfrm>
          <a:prstGeom prst="rect">
            <a:avLst/>
          </a:prstGeom>
        </p:spPr>
        <p:txBody>
          <a:bodyPr wrap="square">
            <a:spAutoFit/>
          </a:bodyPr>
          <a:lstStyle/>
          <a:p>
            <a:pPr algn="ctr"/>
            <a:r>
              <a:rPr lang="en-US" sz="1400" dirty="0">
                <a:solidFill>
                  <a:srgbClr val="000000"/>
                </a:solidFill>
              </a:rPr>
              <a:t>Detailed FE models of connections using solid elements</a:t>
            </a:r>
          </a:p>
        </p:txBody>
      </p:sp>
      <p:sp>
        <p:nvSpPr>
          <p:cNvPr id="30" name="Slide Number Placeholder 29">
            <a:extLst>
              <a:ext uri="{FF2B5EF4-FFF2-40B4-BE49-F238E27FC236}">
                <a16:creationId xmlns:a16="http://schemas.microsoft.com/office/drawing/2014/main" id="{1B5712F4-86DF-DD7B-E60C-551830C2279F}"/>
              </a:ext>
            </a:extLst>
          </p:cNvPr>
          <p:cNvSpPr>
            <a:spLocks noGrp="1"/>
          </p:cNvSpPr>
          <p:nvPr>
            <p:ph type="sldNum" sz="quarter" idx="12"/>
          </p:nvPr>
        </p:nvSpPr>
        <p:spPr/>
        <p:txBody>
          <a:bodyPr/>
          <a:lstStyle/>
          <a:p>
            <a:fld id="{B33747DC-4BEA-4201-9380-8F53ECEA822A}" type="slidenum">
              <a:rPr lang="en-IN" smtClean="0"/>
              <a:t>6</a:t>
            </a:fld>
            <a:endParaRPr lang="en-IN"/>
          </a:p>
        </p:txBody>
      </p:sp>
      <p:pic>
        <p:nvPicPr>
          <p:cNvPr id="5" name="Рисунок 3">
            <a:extLst>
              <a:ext uri="{FF2B5EF4-FFF2-40B4-BE49-F238E27FC236}">
                <a16:creationId xmlns:a16="http://schemas.microsoft.com/office/drawing/2014/main" id="{4EFCBAAA-4665-1DE0-4504-F841D5341DCC}"/>
              </a:ext>
            </a:extLst>
          </p:cNvPr>
          <p:cNvPicPr>
            <a:picLocks noChangeAspect="1"/>
          </p:cNvPicPr>
          <p:nvPr/>
        </p:nvPicPr>
        <p:blipFill>
          <a:blip r:embed="rId8"/>
          <a:stretch>
            <a:fillRect/>
          </a:stretch>
        </p:blipFill>
        <p:spPr>
          <a:xfrm>
            <a:off x="6783270" y="2121408"/>
            <a:ext cx="4133555" cy="2002302"/>
          </a:xfrm>
          <a:prstGeom prst="rect">
            <a:avLst/>
          </a:prstGeom>
        </p:spPr>
      </p:pic>
      <p:sp>
        <p:nvSpPr>
          <p:cNvPr id="6" name="Прямоугольник 62">
            <a:extLst>
              <a:ext uri="{FF2B5EF4-FFF2-40B4-BE49-F238E27FC236}">
                <a16:creationId xmlns:a16="http://schemas.microsoft.com/office/drawing/2014/main" id="{2E5EA289-1725-CBF6-1A1D-5C93A99E7462}"/>
              </a:ext>
            </a:extLst>
          </p:cNvPr>
          <p:cNvSpPr/>
          <p:nvPr/>
        </p:nvSpPr>
        <p:spPr>
          <a:xfrm>
            <a:off x="7318339" y="4146804"/>
            <a:ext cx="3063416" cy="307777"/>
          </a:xfrm>
          <a:prstGeom prst="rect">
            <a:avLst/>
          </a:prstGeom>
        </p:spPr>
        <p:txBody>
          <a:bodyPr wrap="square">
            <a:spAutoFit/>
          </a:bodyPr>
          <a:lstStyle/>
          <a:p>
            <a:pPr algn="ctr"/>
            <a:r>
              <a:rPr lang="en-US" sz="1400" b="0" dirty="0">
                <a:solidFill>
                  <a:srgbClr val="000000"/>
                </a:solidFill>
                <a:latin typeface="Calibri" panose="020F0502020204030204" pitchFamily="34" charset="0"/>
                <a:cs typeface="Calibri" panose="020F0502020204030204" pitchFamily="34" charset="0"/>
              </a:rPr>
              <a:t>Orthotropic Deck Modeling</a:t>
            </a:r>
            <a:endParaRPr lang="ru-RU" sz="1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178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F2F3-DA2F-E6E4-665C-D2D6B27CD25E}"/>
              </a:ext>
            </a:extLst>
          </p:cNvPr>
          <p:cNvSpPr>
            <a:spLocks noGrp="1"/>
          </p:cNvSpPr>
          <p:nvPr>
            <p:ph type="title"/>
          </p:nvPr>
        </p:nvSpPr>
        <p:spPr/>
        <p:txBody>
          <a:bodyPr/>
          <a:lstStyle/>
          <a:p>
            <a:r>
              <a:rPr lang="en-IN" dirty="0"/>
              <a:t>Steel Arch Bridge</a:t>
            </a:r>
          </a:p>
        </p:txBody>
      </p:sp>
      <p:grpSp>
        <p:nvGrpSpPr>
          <p:cNvPr id="3" name="Group 2">
            <a:extLst>
              <a:ext uri="{FF2B5EF4-FFF2-40B4-BE49-F238E27FC236}">
                <a16:creationId xmlns:a16="http://schemas.microsoft.com/office/drawing/2014/main" id="{61E302FF-7A65-8AF8-6BB0-7C6E6C50A144}"/>
              </a:ext>
            </a:extLst>
          </p:cNvPr>
          <p:cNvGrpSpPr/>
          <p:nvPr/>
        </p:nvGrpSpPr>
        <p:grpSpPr>
          <a:xfrm>
            <a:off x="957653" y="1879246"/>
            <a:ext cx="4456424" cy="4387289"/>
            <a:chOff x="957653" y="1879246"/>
            <a:chExt cx="4456424" cy="4387289"/>
          </a:xfrm>
        </p:grpSpPr>
        <p:sp>
          <p:nvSpPr>
            <p:cNvPr id="10" name="Freeform: Shape 9">
              <a:extLst>
                <a:ext uri="{FF2B5EF4-FFF2-40B4-BE49-F238E27FC236}">
                  <a16:creationId xmlns:a16="http://schemas.microsoft.com/office/drawing/2014/main" id="{953AD1E5-B0FF-DDAF-27EE-956629537A90}"/>
                </a:ext>
              </a:extLst>
            </p:cNvPr>
            <p:cNvSpPr/>
            <p:nvPr/>
          </p:nvSpPr>
          <p:spPr>
            <a:xfrm>
              <a:off x="2454716" y="1879246"/>
              <a:ext cx="1729217" cy="1760240"/>
            </a:xfrm>
            <a:custGeom>
              <a:avLst/>
              <a:gdLst>
                <a:gd name="connsiteX0" fmla="*/ 0 w 1729217"/>
                <a:gd name="connsiteY0" fmla="*/ 880120 h 1760240"/>
                <a:gd name="connsiteX1" fmla="*/ 864609 w 1729217"/>
                <a:gd name="connsiteY1" fmla="*/ 0 h 1760240"/>
                <a:gd name="connsiteX2" fmla="*/ 1729218 w 1729217"/>
                <a:gd name="connsiteY2" fmla="*/ 880120 h 1760240"/>
                <a:gd name="connsiteX3" fmla="*/ 864609 w 1729217"/>
                <a:gd name="connsiteY3" fmla="*/ 1760240 h 1760240"/>
                <a:gd name="connsiteX4" fmla="*/ 0 w 1729217"/>
                <a:gd name="connsiteY4" fmla="*/ 880120 h 1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17" h="1760240">
                  <a:moveTo>
                    <a:pt x="0" y="880120"/>
                  </a:moveTo>
                  <a:cubicBezTo>
                    <a:pt x="0" y="394043"/>
                    <a:pt x="387099" y="0"/>
                    <a:pt x="864609" y="0"/>
                  </a:cubicBezTo>
                  <a:cubicBezTo>
                    <a:pt x="1342119" y="0"/>
                    <a:pt x="1729218" y="394043"/>
                    <a:pt x="1729218" y="880120"/>
                  </a:cubicBezTo>
                  <a:cubicBezTo>
                    <a:pt x="1729218" y="1366197"/>
                    <a:pt x="1342119" y="1760240"/>
                    <a:pt x="864609" y="1760240"/>
                  </a:cubicBezTo>
                  <a:cubicBezTo>
                    <a:pt x="387099" y="1760240"/>
                    <a:pt x="0" y="1366197"/>
                    <a:pt x="0" y="880120"/>
                  </a:cubicBezTo>
                  <a:close/>
                </a:path>
              </a:pathLst>
            </a:custGeom>
          </p:spPr>
          <p:style>
            <a:lnRef idx="2">
              <a:schemeClr val="lt1">
                <a:hueOff val="0"/>
                <a:satOff val="0"/>
                <a:lumOff val="0"/>
                <a:alphaOff val="0"/>
              </a:schemeClr>
            </a:lnRef>
            <a:fillRef idx="1">
              <a:schemeClr val="accent4">
                <a:alpha val="50000"/>
                <a:hueOff val="5105758"/>
                <a:satOff val="-5996"/>
                <a:lumOff val="2304"/>
                <a:alphaOff val="0"/>
              </a:schemeClr>
            </a:fillRef>
            <a:effectRef idx="0">
              <a:schemeClr val="accent4">
                <a:alpha val="50000"/>
                <a:hueOff val="5105758"/>
                <a:satOff val="-5996"/>
                <a:lumOff val="2304"/>
                <a:alphaOff val="0"/>
              </a:schemeClr>
            </a:effectRef>
            <a:fontRef idx="minor">
              <a:schemeClr val="tx1"/>
            </a:fontRef>
          </p:style>
          <p:txBody>
            <a:bodyPr spcFirstLastPara="0" vert="horz" wrap="square" lIns="276098" tIns="280641" rIns="276098" bIns="280641" numCol="1" spcCol="1270" anchor="ctr" anchorCtr="0">
              <a:noAutofit/>
            </a:bodyPr>
            <a:lstStyle/>
            <a:p>
              <a:pPr marL="0" lvl="0" indent="0" algn="ctr" defTabSz="800100">
                <a:lnSpc>
                  <a:spcPct val="90000"/>
                </a:lnSpc>
                <a:spcBef>
                  <a:spcPct val="0"/>
                </a:spcBef>
                <a:spcAft>
                  <a:spcPct val="35000"/>
                </a:spcAft>
                <a:buNone/>
              </a:pPr>
              <a:r>
                <a:rPr lang="en-IN" sz="1800" kern="1200" dirty="0"/>
                <a:t>Global Model with frame elements</a:t>
              </a:r>
            </a:p>
          </p:txBody>
        </p:sp>
        <p:sp>
          <p:nvSpPr>
            <p:cNvPr id="11" name="Freeform: Shape 10">
              <a:extLst>
                <a:ext uri="{FF2B5EF4-FFF2-40B4-BE49-F238E27FC236}">
                  <a16:creationId xmlns:a16="http://schemas.microsoft.com/office/drawing/2014/main" id="{F19D885A-CE15-F923-68E8-739BEA29FA88}"/>
                </a:ext>
              </a:extLst>
            </p:cNvPr>
            <p:cNvSpPr/>
            <p:nvPr/>
          </p:nvSpPr>
          <p:spPr>
            <a:xfrm>
              <a:off x="3684860" y="3238034"/>
              <a:ext cx="1729217" cy="1760240"/>
            </a:xfrm>
            <a:custGeom>
              <a:avLst/>
              <a:gdLst>
                <a:gd name="connsiteX0" fmla="*/ 0 w 1729217"/>
                <a:gd name="connsiteY0" fmla="*/ 880120 h 1760240"/>
                <a:gd name="connsiteX1" fmla="*/ 864609 w 1729217"/>
                <a:gd name="connsiteY1" fmla="*/ 0 h 1760240"/>
                <a:gd name="connsiteX2" fmla="*/ 1729218 w 1729217"/>
                <a:gd name="connsiteY2" fmla="*/ 880120 h 1760240"/>
                <a:gd name="connsiteX3" fmla="*/ 864609 w 1729217"/>
                <a:gd name="connsiteY3" fmla="*/ 1760240 h 1760240"/>
                <a:gd name="connsiteX4" fmla="*/ 0 w 1729217"/>
                <a:gd name="connsiteY4" fmla="*/ 880120 h 1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17" h="1760240">
                  <a:moveTo>
                    <a:pt x="0" y="880120"/>
                  </a:moveTo>
                  <a:cubicBezTo>
                    <a:pt x="0" y="394043"/>
                    <a:pt x="387099" y="0"/>
                    <a:pt x="864609" y="0"/>
                  </a:cubicBezTo>
                  <a:cubicBezTo>
                    <a:pt x="1342119" y="0"/>
                    <a:pt x="1729218" y="394043"/>
                    <a:pt x="1729218" y="880120"/>
                  </a:cubicBezTo>
                  <a:cubicBezTo>
                    <a:pt x="1729218" y="1366197"/>
                    <a:pt x="1342119" y="1760240"/>
                    <a:pt x="864609" y="1760240"/>
                  </a:cubicBezTo>
                  <a:cubicBezTo>
                    <a:pt x="387099" y="1760240"/>
                    <a:pt x="0" y="1366197"/>
                    <a:pt x="0" y="880120"/>
                  </a:cubicBezTo>
                  <a:close/>
                </a:path>
              </a:pathLst>
            </a:custGeom>
          </p:spPr>
          <p:style>
            <a:lnRef idx="2">
              <a:schemeClr val="lt1">
                <a:hueOff val="0"/>
                <a:satOff val="0"/>
                <a:lumOff val="0"/>
                <a:alphaOff val="0"/>
              </a:schemeClr>
            </a:lnRef>
            <a:fillRef idx="1">
              <a:schemeClr val="accent4">
                <a:alpha val="50000"/>
                <a:hueOff val="10211516"/>
                <a:satOff val="-11993"/>
                <a:lumOff val="4608"/>
                <a:alphaOff val="0"/>
              </a:schemeClr>
            </a:fillRef>
            <a:effectRef idx="0">
              <a:schemeClr val="accent4">
                <a:alpha val="50000"/>
                <a:hueOff val="10211516"/>
                <a:satOff val="-11993"/>
                <a:lumOff val="4608"/>
                <a:alphaOff val="0"/>
              </a:schemeClr>
            </a:effectRef>
            <a:fontRef idx="minor">
              <a:schemeClr val="tx1"/>
            </a:fontRef>
          </p:style>
          <p:txBody>
            <a:bodyPr spcFirstLastPara="0" vert="horz" wrap="square" lIns="276098" tIns="280641" rIns="276098" bIns="280641" numCol="1" spcCol="1270" anchor="ctr" anchorCtr="0">
              <a:noAutofit/>
            </a:bodyPr>
            <a:lstStyle/>
            <a:p>
              <a:pPr marL="0" lvl="0" indent="0" algn="ctr" defTabSz="800100">
                <a:lnSpc>
                  <a:spcPct val="90000"/>
                </a:lnSpc>
                <a:spcBef>
                  <a:spcPct val="0"/>
                </a:spcBef>
                <a:spcAft>
                  <a:spcPct val="35000"/>
                </a:spcAft>
                <a:buNone/>
              </a:pPr>
              <a:r>
                <a:rPr lang="en-IN" sz="1800" kern="1200" dirty="0"/>
                <a:t>Global Linear/ Nonlinear Analysis</a:t>
              </a:r>
            </a:p>
          </p:txBody>
        </p:sp>
        <p:sp>
          <p:nvSpPr>
            <p:cNvPr id="12" name="Freeform: Shape 11">
              <a:extLst>
                <a:ext uri="{FF2B5EF4-FFF2-40B4-BE49-F238E27FC236}">
                  <a16:creationId xmlns:a16="http://schemas.microsoft.com/office/drawing/2014/main" id="{5F4789E7-2ED7-3604-86CE-A444978E36C9}"/>
                </a:ext>
              </a:extLst>
            </p:cNvPr>
            <p:cNvSpPr/>
            <p:nvPr/>
          </p:nvSpPr>
          <p:spPr>
            <a:xfrm>
              <a:off x="2463776" y="4506295"/>
              <a:ext cx="1729217" cy="1760240"/>
            </a:xfrm>
            <a:custGeom>
              <a:avLst/>
              <a:gdLst>
                <a:gd name="connsiteX0" fmla="*/ 0 w 1729217"/>
                <a:gd name="connsiteY0" fmla="*/ 880120 h 1760240"/>
                <a:gd name="connsiteX1" fmla="*/ 864609 w 1729217"/>
                <a:gd name="connsiteY1" fmla="*/ 0 h 1760240"/>
                <a:gd name="connsiteX2" fmla="*/ 1729218 w 1729217"/>
                <a:gd name="connsiteY2" fmla="*/ 880120 h 1760240"/>
                <a:gd name="connsiteX3" fmla="*/ 864609 w 1729217"/>
                <a:gd name="connsiteY3" fmla="*/ 1760240 h 1760240"/>
                <a:gd name="connsiteX4" fmla="*/ 0 w 1729217"/>
                <a:gd name="connsiteY4" fmla="*/ 880120 h 1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17" h="1760240">
                  <a:moveTo>
                    <a:pt x="0" y="880120"/>
                  </a:moveTo>
                  <a:cubicBezTo>
                    <a:pt x="0" y="394043"/>
                    <a:pt x="387099" y="0"/>
                    <a:pt x="864609" y="0"/>
                  </a:cubicBezTo>
                  <a:cubicBezTo>
                    <a:pt x="1342119" y="0"/>
                    <a:pt x="1729218" y="394043"/>
                    <a:pt x="1729218" y="880120"/>
                  </a:cubicBezTo>
                  <a:cubicBezTo>
                    <a:pt x="1729218" y="1366197"/>
                    <a:pt x="1342119" y="1760240"/>
                    <a:pt x="864609" y="1760240"/>
                  </a:cubicBezTo>
                  <a:cubicBezTo>
                    <a:pt x="387099" y="1760240"/>
                    <a:pt x="0" y="1366197"/>
                    <a:pt x="0" y="880120"/>
                  </a:cubicBezTo>
                  <a:close/>
                </a:path>
              </a:pathLst>
            </a:custGeom>
          </p:spPr>
          <p:style>
            <a:lnRef idx="2">
              <a:schemeClr val="lt1">
                <a:hueOff val="0"/>
                <a:satOff val="0"/>
                <a:lumOff val="0"/>
                <a:alphaOff val="0"/>
              </a:schemeClr>
            </a:lnRef>
            <a:fillRef idx="1">
              <a:schemeClr val="accent4">
                <a:alpha val="50000"/>
                <a:hueOff val="15317274"/>
                <a:satOff val="-17989"/>
                <a:lumOff val="6912"/>
                <a:alphaOff val="0"/>
              </a:schemeClr>
            </a:fillRef>
            <a:effectRef idx="0">
              <a:schemeClr val="accent4">
                <a:alpha val="50000"/>
                <a:hueOff val="15317274"/>
                <a:satOff val="-17989"/>
                <a:lumOff val="6912"/>
                <a:alphaOff val="0"/>
              </a:schemeClr>
            </a:effectRef>
            <a:fontRef idx="minor">
              <a:schemeClr val="tx1"/>
            </a:fontRef>
          </p:style>
          <p:txBody>
            <a:bodyPr spcFirstLastPara="0" vert="horz" wrap="square" lIns="276098" tIns="280641" rIns="276098" bIns="280641" numCol="1" spcCol="1270" anchor="ctr" anchorCtr="0">
              <a:noAutofit/>
            </a:bodyPr>
            <a:lstStyle/>
            <a:p>
              <a:pPr marL="0" lvl="0" indent="0" algn="ctr" defTabSz="800100">
                <a:lnSpc>
                  <a:spcPct val="90000"/>
                </a:lnSpc>
                <a:spcBef>
                  <a:spcPct val="0"/>
                </a:spcBef>
                <a:spcAft>
                  <a:spcPct val="35000"/>
                </a:spcAft>
                <a:buNone/>
              </a:pPr>
              <a:r>
                <a:rPr lang="en-IN" sz="1800" kern="1200" dirty="0"/>
                <a:t>Moving load / Buckling Analysis</a:t>
              </a:r>
            </a:p>
          </p:txBody>
        </p:sp>
        <p:sp>
          <p:nvSpPr>
            <p:cNvPr id="13" name="Freeform: Shape 12">
              <a:extLst>
                <a:ext uri="{FF2B5EF4-FFF2-40B4-BE49-F238E27FC236}">
                  <a16:creationId xmlns:a16="http://schemas.microsoft.com/office/drawing/2014/main" id="{2CE7BEBE-1CDF-DA1D-EB1D-76A604302E95}"/>
                </a:ext>
              </a:extLst>
            </p:cNvPr>
            <p:cNvSpPr/>
            <p:nvPr/>
          </p:nvSpPr>
          <p:spPr>
            <a:xfrm>
              <a:off x="957653" y="3116063"/>
              <a:ext cx="2096274" cy="2022308"/>
            </a:xfrm>
            <a:custGeom>
              <a:avLst/>
              <a:gdLst>
                <a:gd name="connsiteX0" fmla="*/ 0 w 2096274"/>
                <a:gd name="connsiteY0" fmla="*/ 1011154 h 2022308"/>
                <a:gd name="connsiteX1" fmla="*/ 1048137 w 2096274"/>
                <a:gd name="connsiteY1" fmla="*/ 0 h 2022308"/>
                <a:gd name="connsiteX2" fmla="*/ 2096274 w 2096274"/>
                <a:gd name="connsiteY2" fmla="*/ 1011154 h 2022308"/>
                <a:gd name="connsiteX3" fmla="*/ 1048137 w 2096274"/>
                <a:gd name="connsiteY3" fmla="*/ 2022308 h 2022308"/>
                <a:gd name="connsiteX4" fmla="*/ 0 w 2096274"/>
                <a:gd name="connsiteY4" fmla="*/ 1011154 h 202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274" h="2022308">
                  <a:moveTo>
                    <a:pt x="0" y="1011154"/>
                  </a:moveTo>
                  <a:cubicBezTo>
                    <a:pt x="0" y="452709"/>
                    <a:pt x="469267" y="0"/>
                    <a:pt x="1048137" y="0"/>
                  </a:cubicBezTo>
                  <a:cubicBezTo>
                    <a:pt x="1627007" y="0"/>
                    <a:pt x="2096274" y="452709"/>
                    <a:pt x="2096274" y="1011154"/>
                  </a:cubicBezTo>
                  <a:cubicBezTo>
                    <a:pt x="2096274" y="1569599"/>
                    <a:pt x="1627007" y="2022308"/>
                    <a:pt x="1048137" y="2022308"/>
                  </a:cubicBezTo>
                  <a:cubicBezTo>
                    <a:pt x="469267" y="2022308"/>
                    <a:pt x="0" y="1569599"/>
                    <a:pt x="0" y="1011154"/>
                  </a:cubicBezTo>
                  <a:close/>
                </a:path>
              </a:pathLst>
            </a:custGeom>
          </p:spPr>
          <p:style>
            <a:lnRef idx="2">
              <a:schemeClr val="lt1">
                <a:hueOff val="0"/>
                <a:satOff val="0"/>
                <a:lumOff val="0"/>
                <a:alphaOff val="0"/>
              </a:schemeClr>
            </a:lnRef>
            <a:fillRef idx="1">
              <a:schemeClr val="accent4">
                <a:alpha val="50000"/>
                <a:hueOff val="20423033"/>
                <a:satOff val="-23986"/>
                <a:lumOff val="9216"/>
                <a:alphaOff val="0"/>
              </a:schemeClr>
            </a:fillRef>
            <a:effectRef idx="0">
              <a:schemeClr val="accent4">
                <a:alpha val="50000"/>
                <a:hueOff val="20423033"/>
                <a:satOff val="-23986"/>
                <a:lumOff val="9216"/>
                <a:alphaOff val="0"/>
              </a:schemeClr>
            </a:effectRef>
            <a:fontRef idx="minor">
              <a:schemeClr val="tx1"/>
            </a:fontRef>
          </p:style>
          <p:txBody>
            <a:bodyPr spcFirstLastPara="0" vert="horz" wrap="square" lIns="329852" tIns="319020" rIns="329852" bIns="319020" numCol="1" spcCol="1270" anchor="ctr" anchorCtr="0">
              <a:noAutofit/>
            </a:bodyPr>
            <a:lstStyle/>
            <a:p>
              <a:pPr marL="0" lvl="0" indent="0" algn="ctr" defTabSz="800100">
                <a:lnSpc>
                  <a:spcPct val="90000"/>
                </a:lnSpc>
                <a:spcBef>
                  <a:spcPct val="0"/>
                </a:spcBef>
                <a:spcAft>
                  <a:spcPct val="35000"/>
                </a:spcAft>
                <a:buNone/>
              </a:pPr>
              <a:r>
                <a:rPr lang="en-IN" sz="1800" kern="1200" dirty="0"/>
                <a:t>Member Design/ Section Optimization</a:t>
              </a:r>
            </a:p>
          </p:txBody>
        </p:sp>
      </p:grpSp>
      <p:grpSp>
        <p:nvGrpSpPr>
          <p:cNvPr id="14" name="Group 13">
            <a:extLst>
              <a:ext uri="{FF2B5EF4-FFF2-40B4-BE49-F238E27FC236}">
                <a16:creationId xmlns:a16="http://schemas.microsoft.com/office/drawing/2014/main" id="{6BE2D374-ADDE-3607-BB22-8F7ECF05B7F5}"/>
              </a:ext>
            </a:extLst>
          </p:cNvPr>
          <p:cNvGrpSpPr/>
          <p:nvPr/>
        </p:nvGrpSpPr>
        <p:grpSpPr>
          <a:xfrm>
            <a:off x="6851572" y="1879245"/>
            <a:ext cx="4344540" cy="4387289"/>
            <a:chOff x="6851572" y="1879245"/>
            <a:chExt cx="4344540" cy="4387289"/>
          </a:xfrm>
        </p:grpSpPr>
        <p:sp>
          <p:nvSpPr>
            <p:cNvPr id="16" name="Freeform: Shape 15">
              <a:extLst>
                <a:ext uri="{FF2B5EF4-FFF2-40B4-BE49-F238E27FC236}">
                  <a16:creationId xmlns:a16="http://schemas.microsoft.com/office/drawing/2014/main" id="{177049B7-A9AE-6E9A-DA8F-3BCE1003B480}"/>
                </a:ext>
              </a:extLst>
            </p:cNvPr>
            <p:cNvSpPr/>
            <p:nvPr/>
          </p:nvSpPr>
          <p:spPr>
            <a:xfrm>
              <a:off x="8236752" y="1879245"/>
              <a:ext cx="1729217" cy="1760240"/>
            </a:xfrm>
            <a:custGeom>
              <a:avLst/>
              <a:gdLst>
                <a:gd name="connsiteX0" fmla="*/ 0 w 1729217"/>
                <a:gd name="connsiteY0" fmla="*/ 880120 h 1760240"/>
                <a:gd name="connsiteX1" fmla="*/ 864609 w 1729217"/>
                <a:gd name="connsiteY1" fmla="*/ 0 h 1760240"/>
                <a:gd name="connsiteX2" fmla="*/ 1729218 w 1729217"/>
                <a:gd name="connsiteY2" fmla="*/ 880120 h 1760240"/>
                <a:gd name="connsiteX3" fmla="*/ 864609 w 1729217"/>
                <a:gd name="connsiteY3" fmla="*/ 1760240 h 1760240"/>
                <a:gd name="connsiteX4" fmla="*/ 0 w 1729217"/>
                <a:gd name="connsiteY4" fmla="*/ 880120 h 1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17" h="1760240">
                  <a:moveTo>
                    <a:pt x="0" y="880120"/>
                  </a:moveTo>
                  <a:cubicBezTo>
                    <a:pt x="0" y="394043"/>
                    <a:pt x="387099" y="0"/>
                    <a:pt x="864609" y="0"/>
                  </a:cubicBezTo>
                  <a:cubicBezTo>
                    <a:pt x="1342119" y="0"/>
                    <a:pt x="1729218" y="394043"/>
                    <a:pt x="1729218" y="880120"/>
                  </a:cubicBezTo>
                  <a:cubicBezTo>
                    <a:pt x="1729218" y="1366197"/>
                    <a:pt x="1342119" y="1760240"/>
                    <a:pt x="864609" y="1760240"/>
                  </a:cubicBezTo>
                  <a:cubicBezTo>
                    <a:pt x="387099" y="1760240"/>
                    <a:pt x="0" y="1366197"/>
                    <a:pt x="0" y="880120"/>
                  </a:cubicBezTo>
                  <a:close/>
                </a:path>
              </a:pathLst>
            </a:custGeom>
          </p:spPr>
          <p:style>
            <a:lnRef idx="2">
              <a:schemeClr val="lt1">
                <a:hueOff val="0"/>
                <a:satOff val="0"/>
                <a:lumOff val="0"/>
                <a:alphaOff val="0"/>
              </a:schemeClr>
            </a:lnRef>
            <a:fillRef idx="1">
              <a:schemeClr val="accent5">
                <a:alpha val="50000"/>
                <a:hueOff val="-5330780"/>
                <a:satOff val="3030"/>
                <a:lumOff val="-2500"/>
                <a:alphaOff val="0"/>
              </a:schemeClr>
            </a:fillRef>
            <a:effectRef idx="0">
              <a:schemeClr val="accent5">
                <a:alpha val="50000"/>
                <a:hueOff val="-5330780"/>
                <a:satOff val="3030"/>
                <a:lumOff val="-2500"/>
                <a:alphaOff val="0"/>
              </a:schemeClr>
            </a:effectRef>
            <a:fontRef idx="minor">
              <a:schemeClr val="tx1"/>
            </a:fontRef>
          </p:style>
          <p:txBody>
            <a:bodyPr spcFirstLastPara="0" vert="horz" wrap="square" lIns="276098" tIns="280641" rIns="276098" bIns="280641" numCol="1" spcCol="1270" anchor="ctr" anchorCtr="0">
              <a:noAutofit/>
            </a:bodyPr>
            <a:lstStyle/>
            <a:p>
              <a:pPr marL="0" lvl="0" indent="0" algn="ctr" defTabSz="800100">
                <a:lnSpc>
                  <a:spcPct val="90000"/>
                </a:lnSpc>
                <a:spcBef>
                  <a:spcPct val="0"/>
                </a:spcBef>
                <a:spcAft>
                  <a:spcPct val="35000"/>
                </a:spcAft>
                <a:buNone/>
              </a:pPr>
              <a:r>
                <a:rPr lang="en-IN" sz="1800" kern="1200" dirty="0"/>
                <a:t>Detail Model with shell/solid elements</a:t>
              </a:r>
            </a:p>
          </p:txBody>
        </p:sp>
        <p:sp>
          <p:nvSpPr>
            <p:cNvPr id="17" name="Freeform: Shape 16">
              <a:extLst>
                <a:ext uri="{FF2B5EF4-FFF2-40B4-BE49-F238E27FC236}">
                  <a16:creationId xmlns:a16="http://schemas.microsoft.com/office/drawing/2014/main" id="{3DBFBE9F-E067-5FFE-6E9E-3B1E1C98D154}"/>
                </a:ext>
              </a:extLst>
            </p:cNvPr>
            <p:cNvSpPr/>
            <p:nvPr/>
          </p:nvSpPr>
          <p:spPr>
            <a:xfrm>
              <a:off x="9466895" y="3238033"/>
              <a:ext cx="1729217" cy="1760240"/>
            </a:xfrm>
            <a:custGeom>
              <a:avLst/>
              <a:gdLst>
                <a:gd name="connsiteX0" fmla="*/ 0 w 1729217"/>
                <a:gd name="connsiteY0" fmla="*/ 880120 h 1760240"/>
                <a:gd name="connsiteX1" fmla="*/ 864609 w 1729217"/>
                <a:gd name="connsiteY1" fmla="*/ 0 h 1760240"/>
                <a:gd name="connsiteX2" fmla="*/ 1729218 w 1729217"/>
                <a:gd name="connsiteY2" fmla="*/ 880120 h 1760240"/>
                <a:gd name="connsiteX3" fmla="*/ 864609 w 1729217"/>
                <a:gd name="connsiteY3" fmla="*/ 1760240 h 1760240"/>
                <a:gd name="connsiteX4" fmla="*/ 0 w 1729217"/>
                <a:gd name="connsiteY4" fmla="*/ 880120 h 1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17" h="1760240">
                  <a:moveTo>
                    <a:pt x="0" y="880120"/>
                  </a:moveTo>
                  <a:cubicBezTo>
                    <a:pt x="0" y="394043"/>
                    <a:pt x="387099" y="0"/>
                    <a:pt x="864609" y="0"/>
                  </a:cubicBezTo>
                  <a:cubicBezTo>
                    <a:pt x="1342119" y="0"/>
                    <a:pt x="1729218" y="394043"/>
                    <a:pt x="1729218" y="880120"/>
                  </a:cubicBezTo>
                  <a:cubicBezTo>
                    <a:pt x="1729218" y="1366197"/>
                    <a:pt x="1342119" y="1760240"/>
                    <a:pt x="864609" y="1760240"/>
                  </a:cubicBezTo>
                  <a:cubicBezTo>
                    <a:pt x="387099" y="1760240"/>
                    <a:pt x="0" y="1366197"/>
                    <a:pt x="0" y="880120"/>
                  </a:cubicBezTo>
                  <a:close/>
                </a:path>
              </a:pathLst>
            </a:custGeom>
          </p:spPr>
          <p:style>
            <a:lnRef idx="2">
              <a:schemeClr val="lt1">
                <a:hueOff val="0"/>
                <a:satOff val="0"/>
                <a:lumOff val="0"/>
                <a:alphaOff val="0"/>
              </a:schemeClr>
            </a:lnRef>
            <a:fillRef idx="1">
              <a:schemeClr val="accent5">
                <a:alpha val="50000"/>
                <a:hueOff val="-10661560"/>
                <a:satOff val="6060"/>
                <a:lumOff val="-5000"/>
                <a:alphaOff val="0"/>
              </a:schemeClr>
            </a:fillRef>
            <a:effectRef idx="0">
              <a:schemeClr val="accent5">
                <a:alpha val="50000"/>
                <a:hueOff val="-10661560"/>
                <a:satOff val="6060"/>
                <a:lumOff val="-5000"/>
                <a:alphaOff val="0"/>
              </a:schemeClr>
            </a:effectRef>
            <a:fontRef idx="minor">
              <a:schemeClr val="tx1"/>
            </a:fontRef>
          </p:style>
          <p:txBody>
            <a:bodyPr spcFirstLastPara="0" vert="horz" wrap="square" lIns="276098" tIns="280641" rIns="276098" bIns="280641" numCol="1" spcCol="1270" anchor="ctr" anchorCtr="0">
              <a:noAutofit/>
            </a:bodyPr>
            <a:lstStyle/>
            <a:p>
              <a:pPr marL="0" lvl="0" indent="0" algn="ctr" defTabSz="800100">
                <a:lnSpc>
                  <a:spcPct val="90000"/>
                </a:lnSpc>
                <a:spcBef>
                  <a:spcPct val="0"/>
                </a:spcBef>
                <a:spcAft>
                  <a:spcPct val="35000"/>
                </a:spcAft>
                <a:buNone/>
              </a:pPr>
              <a:r>
                <a:rPr lang="en-IN" sz="1800" kern="1200" dirty="0"/>
                <a:t>Local Linear/ Nonlinear Analysis</a:t>
              </a:r>
            </a:p>
          </p:txBody>
        </p:sp>
        <p:sp>
          <p:nvSpPr>
            <p:cNvPr id="18" name="Freeform: Shape 17">
              <a:extLst>
                <a:ext uri="{FF2B5EF4-FFF2-40B4-BE49-F238E27FC236}">
                  <a16:creationId xmlns:a16="http://schemas.microsoft.com/office/drawing/2014/main" id="{9F305D41-189C-DFCC-7A61-1A2F417CBEAF}"/>
                </a:ext>
              </a:extLst>
            </p:cNvPr>
            <p:cNvSpPr/>
            <p:nvPr/>
          </p:nvSpPr>
          <p:spPr>
            <a:xfrm>
              <a:off x="8245811" y="4506294"/>
              <a:ext cx="1729217" cy="1760240"/>
            </a:xfrm>
            <a:custGeom>
              <a:avLst/>
              <a:gdLst>
                <a:gd name="connsiteX0" fmla="*/ 0 w 1729217"/>
                <a:gd name="connsiteY0" fmla="*/ 880120 h 1760240"/>
                <a:gd name="connsiteX1" fmla="*/ 864609 w 1729217"/>
                <a:gd name="connsiteY1" fmla="*/ 0 h 1760240"/>
                <a:gd name="connsiteX2" fmla="*/ 1729218 w 1729217"/>
                <a:gd name="connsiteY2" fmla="*/ 880120 h 1760240"/>
                <a:gd name="connsiteX3" fmla="*/ 864609 w 1729217"/>
                <a:gd name="connsiteY3" fmla="*/ 1760240 h 1760240"/>
                <a:gd name="connsiteX4" fmla="*/ 0 w 1729217"/>
                <a:gd name="connsiteY4" fmla="*/ 880120 h 176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17" h="1760240">
                  <a:moveTo>
                    <a:pt x="0" y="880120"/>
                  </a:moveTo>
                  <a:cubicBezTo>
                    <a:pt x="0" y="394043"/>
                    <a:pt x="387099" y="0"/>
                    <a:pt x="864609" y="0"/>
                  </a:cubicBezTo>
                  <a:cubicBezTo>
                    <a:pt x="1342119" y="0"/>
                    <a:pt x="1729218" y="394043"/>
                    <a:pt x="1729218" y="880120"/>
                  </a:cubicBezTo>
                  <a:cubicBezTo>
                    <a:pt x="1729218" y="1366197"/>
                    <a:pt x="1342119" y="1760240"/>
                    <a:pt x="864609" y="1760240"/>
                  </a:cubicBezTo>
                  <a:cubicBezTo>
                    <a:pt x="387099" y="1760240"/>
                    <a:pt x="0" y="1366197"/>
                    <a:pt x="0" y="880120"/>
                  </a:cubicBezTo>
                  <a:close/>
                </a:path>
              </a:pathLst>
            </a:custGeom>
          </p:spPr>
          <p:style>
            <a:lnRef idx="2">
              <a:schemeClr val="lt1">
                <a:hueOff val="0"/>
                <a:satOff val="0"/>
                <a:lumOff val="0"/>
                <a:alphaOff val="0"/>
              </a:schemeClr>
            </a:lnRef>
            <a:fillRef idx="1">
              <a:schemeClr val="accent5">
                <a:alpha val="50000"/>
                <a:hueOff val="-15992340"/>
                <a:satOff val="9089"/>
                <a:lumOff val="-7500"/>
                <a:alphaOff val="0"/>
              </a:schemeClr>
            </a:fillRef>
            <a:effectRef idx="0">
              <a:schemeClr val="accent5">
                <a:alpha val="50000"/>
                <a:hueOff val="-15992340"/>
                <a:satOff val="9089"/>
                <a:lumOff val="-7500"/>
                <a:alphaOff val="0"/>
              </a:schemeClr>
            </a:effectRef>
            <a:fontRef idx="minor">
              <a:schemeClr val="tx1"/>
            </a:fontRef>
          </p:style>
          <p:txBody>
            <a:bodyPr spcFirstLastPara="0" vert="horz" wrap="square" lIns="276098" tIns="280641" rIns="276098" bIns="280641" numCol="1" spcCol="1270" anchor="ctr" anchorCtr="0">
              <a:noAutofit/>
            </a:bodyPr>
            <a:lstStyle/>
            <a:p>
              <a:pPr marL="0" lvl="0" indent="0" algn="ctr" defTabSz="800100">
                <a:lnSpc>
                  <a:spcPct val="90000"/>
                </a:lnSpc>
                <a:spcBef>
                  <a:spcPct val="0"/>
                </a:spcBef>
                <a:spcAft>
                  <a:spcPct val="35000"/>
                </a:spcAft>
                <a:buNone/>
              </a:pPr>
              <a:r>
                <a:rPr lang="en-IN" sz="1800" kern="1200" dirty="0"/>
                <a:t>Local Stress Check</a:t>
              </a:r>
            </a:p>
          </p:txBody>
        </p:sp>
        <p:sp>
          <p:nvSpPr>
            <p:cNvPr id="19" name="Freeform: Shape 18">
              <a:extLst>
                <a:ext uri="{FF2B5EF4-FFF2-40B4-BE49-F238E27FC236}">
                  <a16:creationId xmlns:a16="http://schemas.microsoft.com/office/drawing/2014/main" id="{74C5C4C6-E88C-B79A-9401-B3E8EF72BD34}"/>
                </a:ext>
              </a:extLst>
            </p:cNvPr>
            <p:cNvSpPr/>
            <p:nvPr/>
          </p:nvSpPr>
          <p:spPr>
            <a:xfrm>
              <a:off x="6851572" y="3159651"/>
              <a:ext cx="1872507" cy="1935130"/>
            </a:xfrm>
            <a:custGeom>
              <a:avLst/>
              <a:gdLst>
                <a:gd name="connsiteX0" fmla="*/ 0 w 1872507"/>
                <a:gd name="connsiteY0" fmla="*/ 967565 h 1935130"/>
                <a:gd name="connsiteX1" fmla="*/ 936254 w 1872507"/>
                <a:gd name="connsiteY1" fmla="*/ 0 h 1935130"/>
                <a:gd name="connsiteX2" fmla="*/ 1872508 w 1872507"/>
                <a:gd name="connsiteY2" fmla="*/ 967565 h 1935130"/>
                <a:gd name="connsiteX3" fmla="*/ 936254 w 1872507"/>
                <a:gd name="connsiteY3" fmla="*/ 1935130 h 1935130"/>
                <a:gd name="connsiteX4" fmla="*/ 0 w 1872507"/>
                <a:gd name="connsiteY4" fmla="*/ 967565 h 193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507" h="1935130">
                  <a:moveTo>
                    <a:pt x="0" y="967565"/>
                  </a:moveTo>
                  <a:cubicBezTo>
                    <a:pt x="0" y="433194"/>
                    <a:pt x="419175" y="0"/>
                    <a:pt x="936254" y="0"/>
                  </a:cubicBezTo>
                  <a:cubicBezTo>
                    <a:pt x="1453333" y="0"/>
                    <a:pt x="1872508" y="433194"/>
                    <a:pt x="1872508" y="967565"/>
                  </a:cubicBezTo>
                  <a:cubicBezTo>
                    <a:pt x="1872508" y="1501936"/>
                    <a:pt x="1453333" y="1935130"/>
                    <a:pt x="936254" y="1935130"/>
                  </a:cubicBezTo>
                  <a:cubicBezTo>
                    <a:pt x="419175" y="1935130"/>
                    <a:pt x="0" y="1501936"/>
                    <a:pt x="0" y="967565"/>
                  </a:cubicBezTo>
                  <a:close/>
                </a:path>
              </a:pathLst>
            </a:custGeom>
          </p:spPr>
          <p:style>
            <a:lnRef idx="2">
              <a:schemeClr val="lt1">
                <a:hueOff val="0"/>
                <a:satOff val="0"/>
                <a:lumOff val="0"/>
                <a:alphaOff val="0"/>
              </a:schemeClr>
            </a:lnRef>
            <a:fillRef idx="1">
              <a:schemeClr val="accent5">
                <a:alpha val="50000"/>
                <a:hueOff val="-21323121"/>
                <a:satOff val="12119"/>
                <a:lumOff val="-10000"/>
                <a:alphaOff val="0"/>
              </a:schemeClr>
            </a:fillRef>
            <a:effectRef idx="0">
              <a:schemeClr val="accent5">
                <a:alpha val="50000"/>
                <a:hueOff val="-21323121"/>
                <a:satOff val="12119"/>
                <a:lumOff val="-10000"/>
                <a:alphaOff val="0"/>
              </a:schemeClr>
            </a:effectRef>
            <a:fontRef idx="minor">
              <a:schemeClr val="tx1"/>
            </a:fontRef>
          </p:style>
          <p:txBody>
            <a:bodyPr spcFirstLastPara="0" vert="horz" wrap="square" lIns="297082" tIns="306253" rIns="297082" bIns="306253" numCol="1" spcCol="1270" anchor="ctr" anchorCtr="0">
              <a:noAutofit/>
            </a:bodyPr>
            <a:lstStyle/>
            <a:p>
              <a:pPr marL="0" lvl="0" indent="0" algn="ctr" defTabSz="800100">
                <a:lnSpc>
                  <a:spcPct val="90000"/>
                </a:lnSpc>
                <a:spcBef>
                  <a:spcPct val="0"/>
                </a:spcBef>
                <a:spcAft>
                  <a:spcPct val="35000"/>
                </a:spcAft>
                <a:buNone/>
              </a:pPr>
              <a:r>
                <a:rPr lang="en-IN" sz="1800" kern="1200" dirty="0"/>
                <a:t>Fatigue Analysis</a:t>
              </a:r>
            </a:p>
          </p:txBody>
        </p:sp>
        <p:sp>
          <p:nvSpPr>
            <p:cNvPr id="15" name="Freeform: Shape 14">
              <a:extLst>
                <a:ext uri="{FF2B5EF4-FFF2-40B4-BE49-F238E27FC236}">
                  <a16:creationId xmlns:a16="http://schemas.microsoft.com/office/drawing/2014/main" id="{11D58FE3-13DC-5AA3-0CFF-9EA860C842F7}"/>
                </a:ext>
              </a:extLst>
            </p:cNvPr>
            <p:cNvSpPr/>
            <p:nvPr/>
          </p:nvSpPr>
          <p:spPr>
            <a:xfrm>
              <a:off x="8598889" y="3603268"/>
              <a:ext cx="1004942" cy="1047895"/>
            </a:xfrm>
            <a:custGeom>
              <a:avLst/>
              <a:gdLst>
                <a:gd name="connsiteX0" fmla="*/ 0 w 1004942"/>
                <a:gd name="connsiteY0" fmla="*/ 523948 h 1047895"/>
                <a:gd name="connsiteX1" fmla="*/ 502471 w 1004942"/>
                <a:gd name="connsiteY1" fmla="*/ 0 h 1047895"/>
                <a:gd name="connsiteX2" fmla="*/ 1004942 w 1004942"/>
                <a:gd name="connsiteY2" fmla="*/ 523948 h 1047895"/>
                <a:gd name="connsiteX3" fmla="*/ 502471 w 1004942"/>
                <a:gd name="connsiteY3" fmla="*/ 1047896 h 1047895"/>
                <a:gd name="connsiteX4" fmla="*/ 0 w 1004942"/>
                <a:gd name="connsiteY4" fmla="*/ 523948 h 104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942" h="1047895">
                  <a:moveTo>
                    <a:pt x="0" y="523948"/>
                  </a:moveTo>
                  <a:cubicBezTo>
                    <a:pt x="0" y="234580"/>
                    <a:pt x="224964" y="0"/>
                    <a:pt x="502471" y="0"/>
                  </a:cubicBezTo>
                  <a:cubicBezTo>
                    <a:pt x="779978" y="0"/>
                    <a:pt x="1004942" y="234580"/>
                    <a:pt x="1004942" y="523948"/>
                  </a:cubicBezTo>
                  <a:cubicBezTo>
                    <a:pt x="1004942" y="813316"/>
                    <a:pt x="779978" y="1047896"/>
                    <a:pt x="502471" y="1047896"/>
                  </a:cubicBezTo>
                  <a:cubicBezTo>
                    <a:pt x="224964" y="1047896"/>
                    <a:pt x="0" y="813316"/>
                    <a:pt x="0" y="523948"/>
                  </a:cubicBezTo>
                  <a:close/>
                </a:path>
              </a:pathLst>
            </a:custGeom>
            <a:solidFill>
              <a:srgbClr val="FFC000">
                <a:alpha val="50000"/>
              </a:srgbClr>
            </a:solidFill>
          </p:spPr>
          <p:style>
            <a:lnRef idx="2">
              <a:schemeClr val="lt1">
                <a:hueOff val="0"/>
                <a:satOff val="0"/>
                <a:lumOff val="0"/>
                <a:alphaOff val="0"/>
              </a:schemeClr>
            </a:lnRef>
            <a:fillRef idx="1">
              <a:scrgbClr r="0" g="0" b="0"/>
            </a:fillRef>
            <a:effectRef idx="0">
              <a:schemeClr val="accent5">
                <a:alpha val="50000"/>
                <a:hueOff val="0"/>
                <a:satOff val="0"/>
                <a:lumOff val="0"/>
                <a:alphaOff val="0"/>
              </a:schemeClr>
            </a:effectRef>
            <a:fontRef idx="minor">
              <a:schemeClr val="tx1"/>
            </a:fontRef>
          </p:style>
          <p:txBody>
            <a:bodyPr spcFirstLastPara="0" vert="horz" wrap="square" lIns="170030" tIns="176321" rIns="170030" bIns="176321" numCol="1" spcCol="1270" anchor="ctr" anchorCtr="0">
              <a:noAutofit/>
            </a:bodyPr>
            <a:lstStyle/>
            <a:p>
              <a:pPr marL="0" lvl="0" indent="0" algn="ctr" defTabSz="800100">
                <a:lnSpc>
                  <a:spcPct val="90000"/>
                </a:lnSpc>
                <a:spcBef>
                  <a:spcPct val="0"/>
                </a:spcBef>
                <a:spcAft>
                  <a:spcPct val="35000"/>
                </a:spcAft>
                <a:buNone/>
              </a:pPr>
              <a:r>
                <a:rPr lang="en-IN" sz="1800" kern="1200" dirty="0"/>
                <a:t>FEA NX</a:t>
              </a:r>
            </a:p>
          </p:txBody>
        </p:sp>
      </p:grpSp>
      <p:sp>
        <p:nvSpPr>
          <p:cNvPr id="8" name="Arrow: Right 7">
            <a:extLst>
              <a:ext uri="{FF2B5EF4-FFF2-40B4-BE49-F238E27FC236}">
                <a16:creationId xmlns:a16="http://schemas.microsoft.com/office/drawing/2014/main" id="{EF003A76-19C2-84CE-B233-9588B9B19887}"/>
              </a:ext>
            </a:extLst>
          </p:cNvPr>
          <p:cNvSpPr/>
          <p:nvPr/>
        </p:nvSpPr>
        <p:spPr>
          <a:xfrm>
            <a:off x="5830432" y="4019738"/>
            <a:ext cx="543208" cy="253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Slide Number Placeholder 8">
            <a:extLst>
              <a:ext uri="{FF2B5EF4-FFF2-40B4-BE49-F238E27FC236}">
                <a16:creationId xmlns:a16="http://schemas.microsoft.com/office/drawing/2014/main" id="{FFF81CF9-4A45-882F-69F8-1AB38EE1BE81}"/>
              </a:ext>
            </a:extLst>
          </p:cNvPr>
          <p:cNvSpPr>
            <a:spLocks noGrp="1"/>
          </p:cNvSpPr>
          <p:nvPr>
            <p:ph type="sldNum" sz="quarter" idx="12"/>
          </p:nvPr>
        </p:nvSpPr>
        <p:spPr/>
        <p:txBody>
          <a:bodyPr/>
          <a:lstStyle/>
          <a:p>
            <a:fld id="{B33747DC-4BEA-4201-9380-8F53ECEA822A}" type="slidenum">
              <a:rPr lang="en-IN" smtClean="0"/>
              <a:t>7</a:t>
            </a:fld>
            <a:endParaRPr lang="en-IN"/>
          </a:p>
        </p:txBody>
      </p:sp>
      <p:sp>
        <p:nvSpPr>
          <p:cNvPr id="4" name="Freeform: Shape 3">
            <a:extLst>
              <a:ext uri="{FF2B5EF4-FFF2-40B4-BE49-F238E27FC236}">
                <a16:creationId xmlns:a16="http://schemas.microsoft.com/office/drawing/2014/main" id="{BD559696-8B99-7268-7A3D-EE08E2021C95}"/>
              </a:ext>
            </a:extLst>
          </p:cNvPr>
          <p:cNvSpPr/>
          <p:nvPr/>
        </p:nvSpPr>
        <p:spPr>
          <a:xfrm>
            <a:off x="2834962" y="3495790"/>
            <a:ext cx="1004942" cy="1047895"/>
          </a:xfrm>
          <a:custGeom>
            <a:avLst/>
            <a:gdLst>
              <a:gd name="connsiteX0" fmla="*/ 0 w 1004942"/>
              <a:gd name="connsiteY0" fmla="*/ 523948 h 1047895"/>
              <a:gd name="connsiteX1" fmla="*/ 502471 w 1004942"/>
              <a:gd name="connsiteY1" fmla="*/ 0 h 1047895"/>
              <a:gd name="connsiteX2" fmla="*/ 1004942 w 1004942"/>
              <a:gd name="connsiteY2" fmla="*/ 523948 h 1047895"/>
              <a:gd name="connsiteX3" fmla="*/ 502471 w 1004942"/>
              <a:gd name="connsiteY3" fmla="*/ 1047896 h 1047895"/>
              <a:gd name="connsiteX4" fmla="*/ 0 w 1004942"/>
              <a:gd name="connsiteY4" fmla="*/ 523948 h 1047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942" h="1047895">
                <a:moveTo>
                  <a:pt x="0" y="523948"/>
                </a:moveTo>
                <a:cubicBezTo>
                  <a:pt x="0" y="234580"/>
                  <a:pt x="224964" y="0"/>
                  <a:pt x="502471" y="0"/>
                </a:cubicBezTo>
                <a:cubicBezTo>
                  <a:pt x="779978" y="0"/>
                  <a:pt x="1004942" y="234580"/>
                  <a:pt x="1004942" y="523948"/>
                </a:cubicBezTo>
                <a:cubicBezTo>
                  <a:pt x="1004942" y="813316"/>
                  <a:pt x="779978" y="1047896"/>
                  <a:pt x="502471" y="1047896"/>
                </a:cubicBezTo>
                <a:cubicBezTo>
                  <a:pt x="224964" y="1047896"/>
                  <a:pt x="0" y="813316"/>
                  <a:pt x="0" y="523948"/>
                </a:cubicBezTo>
                <a:close/>
              </a:path>
            </a:pathLst>
          </a:custGeom>
          <a:solidFill>
            <a:srgbClr val="FFC000">
              <a:alpha val="50000"/>
            </a:srgbClr>
          </a:solidFill>
        </p:spPr>
        <p:style>
          <a:lnRef idx="2">
            <a:schemeClr val="lt1">
              <a:hueOff val="0"/>
              <a:satOff val="0"/>
              <a:lumOff val="0"/>
              <a:alphaOff val="0"/>
            </a:schemeClr>
          </a:lnRef>
          <a:fillRef idx="1">
            <a:scrgbClr r="0" g="0" b="0"/>
          </a:fillRef>
          <a:effectRef idx="0">
            <a:schemeClr val="accent5">
              <a:alpha val="50000"/>
              <a:hueOff val="0"/>
              <a:satOff val="0"/>
              <a:lumOff val="0"/>
              <a:alphaOff val="0"/>
            </a:schemeClr>
          </a:effectRef>
          <a:fontRef idx="minor">
            <a:schemeClr val="tx1"/>
          </a:fontRef>
        </p:style>
        <p:txBody>
          <a:bodyPr spcFirstLastPara="0" vert="horz" wrap="square" lIns="170030" tIns="176321" rIns="170030" bIns="176321" numCol="1" spcCol="1270" anchor="ctr" anchorCtr="0">
            <a:noAutofit/>
          </a:bodyPr>
          <a:lstStyle/>
          <a:p>
            <a:pPr marL="0" lvl="0" indent="0" algn="ctr" defTabSz="800100">
              <a:lnSpc>
                <a:spcPct val="90000"/>
              </a:lnSpc>
              <a:spcBef>
                <a:spcPct val="0"/>
              </a:spcBef>
              <a:spcAft>
                <a:spcPct val="35000"/>
              </a:spcAft>
              <a:buNone/>
            </a:pPr>
            <a:r>
              <a:rPr lang="en-IN" dirty="0"/>
              <a:t>Civil </a:t>
            </a:r>
            <a:r>
              <a:rPr lang="en-IN" sz="1800" kern="1200" dirty="0"/>
              <a:t>NX</a:t>
            </a:r>
          </a:p>
        </p:txBody>
      </p:sp>
    </p:spTree>
    <p:extLst>
      <p:ext uri="{BB962C8B-B14F-4D97-AF65-F5344CB8AC3E}">
        <p14:creationId xmlns:p14="http://schemas.microsoft.com/office/powerpoint/2010/main" val="284469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9F1A0C3-C764-2C24-9ACA-A7BE2ADBEA74}"/>
              </a:ext>
            </a:extLst>
          </p:cNvPr>
          <p:cNvSpPr>
            <a:spLocks noGrp="1"/>
          </p:cNvSpPr>
          <p:nvPr>
            <p:ph type="title"/>
          </p:nvPr>
        </p:nvSpPr>
        <p:spPr>
          <a:xfrm>
            <a:off x="1069848" y="484632"/>
            <a:ext cx="10058400" cy="1609344"/>
          </a:xfrm>
        </p:spPr>
        <p:txBody>
          <a:bodyPr>
            <a:normAutofit/>
          </a:bodyPr>
          <a:lstStyle/>
          <a:p>
            <a:r>
              <a:rPr lang="en-IN" dirty="0"/>
              <a:t>Steel Arch Bridge</a:t>
            </a:r>
          </a:p>
        </p:txBody>
      </p:sp>
      <p:pic>
        <p:nvPicPr>
          <p:cNvPr id="5" name="Picture 4">
            <a:extLst>
              <a:ext uri="{FF2B5EF4-FFF2-40B4-BE49-F238E27FC236}">
                <a16:creationId xmlns:a16="http://schemas.microsoft.com/office/drawing/2014/main" id="{122071E4-CB3E-552A-4E95-BC86F4BC89A2}"/>
              </a:ext>
            </a:extLst>
          </p:cNvPr>
          <p:cNvPicPr>
            <a:picLocks noChangeAspect="1"/>
          </p:cNvPicPr>
          <p:nvPr/>
        </p:nvPicPr>
        <p:blipFill rotWithShape="1">
          <a:blip r:embed="rId4"/>
          <a:srcRect l="15437" r="26281" b="1"/>
          <a:stretch/>
        </p:blipFill>
        <p:spPr>
          <a:xfrm>
            <a:off x="1273896" y="2170167"/>
            <a:ext cx="5088800" cy="3907158"/>
          </a:xfrm>
          <a:prstGeom prst="rect">
            <a:avLst/>
          </a:prstGeom>
        </p:spPr>
      </p:pic>
      <p:sp>
        <p:nvSpPr>
          <p:cNvPr id="3" name="Content Placeholder 2">
            <a:extLst>
              <a:ext uri="{FF2B5EF4-FFF2-40B4-BE49-F238E27FC236}">
                <a16:creationId xmlns:a16="http://schemas.microsoft.com/office/drawing/2014/main" id="{B4E4ADBA-72B0-FF77-6894-C81D65102B3A}"/>
              </a:ext>
            </a:extLst>
          </p:cNvPr>
          <p:cNvSpPr>
            <a:spLocks noGrp="1"/>
          </p:cNvSpPr>
          <p:nvPr>
            <p:ph idx="1"/>
          </p:nvPr>
        </p:nvSpPr>
        <p:spPr>
          <a:xfrm>
            <a:off x="6496216" y="2320412"/>
            <a:ext cx="4632031" cy="3851787"/>
          </a:xfrm>
        </p:spPr>
        <p:txBody>
          <a:bodyPr anchor="ctr">
            <a:normAutofit/>
          </a:bodyPr>
          <a:lstStyle/>
          <a:p>
            <a:r>
              <a:rPr lang="en-IN" dirty="0"/>
              <a:t>Span: 50 m</a:t>
            </a:r>
          </a:p>
          <a:p>
            <a:r>
              <a:rPr lang="en-IN" dirty="0"/>
              <a:t>Deck Width: 14 m</a:t>
            </a:r>
          </a:p>
          <a:p>
            <a:r>
              <a:rPr lang="en-IN" dirty="0"/>
              <a:t>Max height of Arch: 10 m</a:t>
            </a:r>
          </a:p>
          <a:p>
            <a:r>
              <a:rPr lang="en-IN" dirty="0"/>
              <a:t>Components: Main Girder, Bracing, Strut, Diagonals, Vertical</a:t>
            </a:r>
          </a:p>
          <a:p>
            <a:r>
              <a:rPr lang="en-IN" dirty="0"/>
              <a:t>Simply supported</a:t>
            </a:r>
          </a:p>
          <a:p>
            <a:endParaRPr lang="en-IN" dirty="0"/>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9F4411F-E070-CE7E-BE8B-A2057CB65957}"/>
              </a:ext>
            </a:extLst>
          </p:cNvPr>
          <p:cNvSpPr>
            <a:spLocks noGrp="1"/>
          </p:cNvSpPr>
          <p:nvPr>
            <p:ph type="sldNum" sz="quarter" idx="12"/>
          </p:nvPr>
        </p:nvSpPr>
        <p:spPr>
          <a:xfrm>
            <a:off x="11311128" y="6272784"/>
            <a:ext cx="640080" cy="365125"/>
          </a:xfrm>
        </p:spPr>
        <p:txBody>
          <a:bodyPr>
            <a:normAutofit/>
          </a:bodyPr>
          <a:lstStyle/>
          <a:p>
            <a:pPr>
              <a:spcAft>
                <a:spcPts val="600"/>
              </a:spcAft>
            </a:pPr>
            <a:fld id="{B33747DC-4BEA-4201-9380-8F53ECEA822A}" type="slidenum">
              <a:rPr lang="en-IN" smtClean="0"/>
              <a:pPr>
                <a:spcAft>
                  <a:spcPts val="600"/>
                </a:spcAft>
              </a:pPr>
              <a:t>8</a:t>
            </a:fld>
            <a:endParaRPr lang="en-IN"/>
          </a:p>
        </p:txBody>
      </p:sp>
    </p:spTree>
    <p:extLst>
      <p:ext uri="{BB962C8B-B14F-4D97-AF65-F5344CB8AC3E}">
        <p14:creationId xmlns:p14="http://schemas.microsoft.com/office/powerpoint/2010/main" val="44376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A0C3-C764-2C24-9ACA-A7BE2ADBEA74}"/>
              </a:ext>
            </a:extLst>
          </p:cNvPr>
          <p:cNvSpPr>
            <a:spLocks noGrp="1"/>
          </p:cNvSpPr>
          <p:nvPr>
            <p:ph type="title"/>
          </p:nvPr>
        </p:nvSpPr>
        <p:spPr/>
        <p:txBody>
          <a:bodyPr/>
          <a:lstStyle/>
          <a:p>
            <a:r>
              <a:rPr lang="en-IN" dirty="0"/>
              <a:t>Steel Arch Bridge – Midas Civil NX</a:t>
            </a:r>
          </a:p>
        </p:txBody>
      </p:sp>
      <p:sp>
        <p:nvSpPr>
          <p:cNvPr id="3" name="Content Placeholder 2">
            <a:extLst>
              <a:ext uri="{FF2B5EF4-FFF2-40B4-BE49-F238E27FC236}">
                <a16:creationId xmlns:a16="http://schemas.microsoft.com/office/drawing/2014/main" id="{B4E4ADBA-72B0-FF77-6894-C81D65102B3A}"/>
              </a:ext>
            </a:extLst>
          </p:cNvPr>
          <p:cNvSpPr>
            <a:spLocks noGrp="1"/>
          </p:cNvSpPr>
          <p:nvPr>
            <p:ph idx="1"/>
          </p:nvPr>
        </p:nvSpPr>
        <p:spPr/>
        <p:txBody>
          <a:bodyPr/>
          <a:lstStyle/>
          <a:p>
            <a:r>
              <a:rPr lang="en-IN" b="1" dirty="0"/>
              <a:t>Demonstration</a:t>
            </a:r>
          </a:p>
        </p:txBody>
      </p:sp>
      <p:sp>
        <p:nvSpPr>
          <p:cNvPr id="4" name="Slide Number Placeholder 3">
            <a:extLst>
              <a:ext uri="{FF2B5EF4-FFF2-40B4-BE49-F238E27FC236}">
                <a16:creationId xmlns:a16="http://schemas.microsoft.com/office/drawing/2014/main" id="{B2B98EEC-40BF-CA0D-9508-DCB661538C2B}"/>
              </a:ext>
            </a:extLst>
          </p:cNvPr>
          <p:cNvSpPr>
            <a:spLocks noGrp="1"/>
          </p:cNvSpPr>
          <p:nvPr>
            <p:ph type="sldNum" sz="quarter" idx="12"/>
          </p:nvPr>
        </p:nvSpPr>
        <p:spPr/>
        <p:txBody>
          <a:bodyPr/>
          <a:lstStyle/>
          <a:p>
            <a:fld id="{B33747DC-4BEA-4201-9380-8F53ECEA822A}" type="slidenum">
              <a:rPr lang="en-IN" smtClean="0"/>
              <a:t>9</a:t>
            </a:fld>
            <a:endParaRPr lang="en-IN"/>
          </a:p>
        </p:txBody>
      </p:sp>
      <p:pic>
        <p:nvPicPr>
          <p:cNvPr id="11" name="Picture 10">
            <a:extLst>
              <a:ext uri="{FF2B5EF4-FFF2-40B4-BE49-F238E27FC236}">
                <a16:creationId xmlns:a16="http://schemas.microsoft.com/office/drawing/2014/main" id="{55EAB5D8-591D-8CCA-24C5-9DE0BD41CC15}"/>
              </a:ext>
            </a:extLst>
          </p:cNvPr>
          <p:cNvPicPr>
            <a:picLocks noChangeAspect="1"/>
          </p:cNvPicPr>
          <p:nvPr/>
        </p:nvPicPr>
        <p:blipFill>
          <a:blip r:embed="rId2"/>
          <a:stretch>
            <a:fillRect/>
          </a:stretch>
        </p:blipFill>
        <p:spPr>
          <a:xfrm>
            <a:off x="1740792" y="2645847"/>
            <a:ext cx="8911968" cy="3992062"/>
          </a:xfrm>
          <a:prstGeom prst="rect">
            <a:avLst/>
          </a:prstGeom>
        </p:spPr>
      </p:pic>
    </p:spTree>
    <p:extLst>
      <p:ext uri="{BB962C8B-B14F-4D97-AF65-F5344CB8AC3E}">
        <p14:creationId xmlns:p14="http://schemas.microsoft.com/office/powerpoint/2010/main" val="12080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1778</TotalTime>
  <Words>1141</Words>
  <Application>Microsoft Office PowerPoint</Application>
  <PresentationFormat>Widescreen</PresentationFormat>
  <Paragraphs>99</Paragraphs>
  <Slides>13</Slides>
  <Notes>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Rockwell</vt:lpstr>
      <vt:lpstr>Rockwell Condensed</vt:lpstr>
      <vt:lpstr>Rockwell Extra Bold</vt:lpstr>
      <vt:lpstr>Trebuchet MS</vt:lpstr>
      <vt:lpstr>Wingdings</vt:lpstr>
      <vt:lpstr>Wood Type</vt:lpstr>
      <vt:lpstr>Joint Analysis of Truss Bridges</vt:lpstr>
      <vt:lpstr>Contents</vt:lpstr>
      <vt:lpstr>Introduction - Applications</vt:lpstr>
      <vt:lpstr>Introduction - Features</vt:lpstr>
      <vt:lpstr>Introduction - Features</vt:lpstr>
      <vt:lpstr>Introduction - Applications</vt:lpstr>
      <vt:lpstr>Steel Arch Bridge</vt:lpstr>
      <vt:lpstr>Steel Arch Bridge</vt:lpstr>
      <vt:lpstr>Steel Arch Bridge – Midas Civil NX</vt:lpstr>
      <vt:lpstr>Joint Modelling &amp; Analysis – FEA NX</vt:lpstr>
      <vt:lpstr>Steel Arch Bridge Design – Midas Civil NX</vt:lpstr>
      <vt:lpstr>Joint Modelling and Analysis – FEA NX</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Synergy between midas Civil and FEA NX</dc:title>
  <dc:creator>Saurabh Tak</dc:creator>
  <cp:lastModifiedBy>Vishal Jagad</cp:lastModifiedBy>
  <cp:revision>76</cp:revision>
  <dcterms:created xsi:type="dcterms:W3CDTF">2022-08-19T12:17:29Z</dcterms:created>
  <dcterms:modified xsi:type="dcterms:W3CDTF">2025-07-10T12:41:53Z</dcterms:modified>
</cp:coreProperties>
</file>