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  <p:sldMasterId id="2147483650" r:id="rId2"/>
    <p:sldMasterId id="2147483655" r:id="rId3"/>
    <p:sldMasterId id="2147483666" r:id="rId4"/>
    <p:sldMasterId id="2147483676" r:id="rId5"/>
    <p:sldMasterId id="2147483685" r:id="rId6"/>
    <p:sldMasterId id="2147483691" r:id="rId7"/>
    <p:sldMasterId id="2147483700" r:id="rId8"/>
    <p:sldMasterId id="2147483702" r:id="rId9"/>
    <p:sldMasterId id="2147483712" r:id="rId10"/>
    <p:sldMasterId id="2147483722" r:id="rId11"/>
    <p:sldMasterId id="2147483732" r:id="rId12"/>
    <p:sldMasterId id="2147483742" r:id="rId13"/>
    <p:sldMasterId id="2147483751" r:id="rId14"/>
  </p:sldMasterIdLst>
  <p:notesMasterIdLst>
    <p:notesMasterId r:id="rId40"/>
  </p:notesMasterIdLst>
  <p:handoutMasterIdLst>
    <p:handoutMasterId r:id="rId41"/>
  </p:handoutMasterIdLst>
  <p:sldIdLst>
    <p:sldId id="256" r:id="rId15"/>
    <p:sldId id="257" r:id="rId16"/>
    <p:sldId id="258" r:id="rId17"/>
    <p:sldId id="259" r:id="rId18"/>
    <p:sldId id="262" r:id="rId19"/>
    <p:sldId id="263" r:id="rId20"/>
    <p:sldId id="270" r:id="rId21"/>
    <p:sldId id="264" r:id="rId22"/>
    <p:sldId id="266" r:id="rId23"/>
    <p:sldId id="267" r:id="rId24"/>
    <p:sldId id="268" r:id="rId25"/>
    <p:sldId id="272" r:id="rId26"/>
    <p:sldId id="269" r:id="rId27"/>
    <p:sldId id="271" r:id="rId28"/>
    <p:sldId id="273" r:id="rId29"/>
    <p:sldId id="274" r:id="rId30"/>
    <p:sldId id="278" r:id="rId31"/>
    <p:sldId id="277" r:id="rId32"/>
    <p:sldId id="276" r:id="rId33"/>
    <p:sldId id="279" r:id="rId34"/>
    <p:sldId id="280" r:id="rId35"/>
    <p:sldId id="282" r:id="rId36"/>
    <p:sldId id="283" r:id="rId37"/>
    <p:sldId id="284" r:id="rId38"/>
    <p:sldId id="285" r:id="rId3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D9734-2619-49A2-9E31-DE5830CC9A65}" v="1" dt="2026-03-16T05:06:25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43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microsoft.com/office/2016/11/relationships/changesInfo" Target="changesInfos/changesInfo1.xml"/><Relationship Id="rId20" Type="http://schemas.openxmlformats.org/officeDocument/2006/relationships/slide" Target="slides/slide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sha Tadavarthi" userId="a8b4ca00-ffa2-46c4-a97b-8b2176b33338" providerId="ADAL" clId="{170379DB-9E84-4A93-92AA-7F7825351812}"/>
    <pc:docChg chg="custSel modSld">
      <pc:chgData name="Harsha Tadavarthi" userId="a8b4ca00-ffa2-46c4-a97b-8b2176b33338" providerId="ADAL" clId="{170379DB-9E84-4A93-92AA-7F7825351812}" dt="2026-03-16T05:06:25.347" v="3"/>
      <pc:docMkLst>
        <pc:docMk/>
      </pc:docMkLst>
      <pc:sldChg chg="addSp delSp modSp mod">
        <pc:chgData name="Harsha Tadavarthi" userId="a8b4ca00-ffa2-46c4-a97b-8b2176b33338" providerId="ADAL" clId="{170379DB-9E84-4A93-92AA-7F7825351812}" dt="2026-03-16T05:06:25.347" v="3"/>
        <pc:sldMkLst>
          <pc:docMk/>
          <pc:sldMk cId="1423529480" sldId="263"/>
        </pc:sldMkLst>
        <pc:spChg chg="del">
          <ac:chgData name="Harsha Tadavarthi" userId="a8b4ca00-ffa2-46c4-a97b-8b2176b33338" providerId="ADAL" clId="{170379DB-9E84-4A93-92AA-7F7825351812}" dt="2026-03-16T05:06:06.766" v="0" actId="478"/>
          <ac:spMkLst>
            <pc:docMk/>
            <pc:sldMk cId="1423529480" sldId="263"/>
            <ac:spMk id="2" creationId="{4BB8D067-461D-FD80-71F8-95D334167A76}"/>
          </ac:spMkLst>
        </pc:spChg>
        <pc:spChg chg="add del mod">
          <ac:chgData name="Harsha Tadavarthi" userId="a8b4ca00-ffa2-46c4-a97b-8b2176b33338" providerId="ADAL" clId="{170379DB-9E84-4A93-92AA-7F7825351812}" dt="2026-03-16T05:06:09.272" v="1" actId="478"/>
          <ac:spMkLst>
            <pc:docMk/>
            <pc:sldMk cId="1423529480" sldId="263"/>
            <ac:spMk id="7" creationId="{D3046385-D36C-4E63-F690-EB168A106ED0}"/>
          </ac:spMkLst>
        </pc:spChg>
        <pc:spChg chg="add mod">
          <ac:chgData name="Harsha Tadavarthi" userId="a8b4ca00-ffa2-46c4-a97b-8b2176b33338" providerId="ADAL" clId="{170379DB-9E84-4A93-92AA-7F7825351812}" dt="2026-03-16T05:06:25.347" v="3"/>
          <ac:spMkLst>
            <pc:docMk/>
            <pc:sldMk cId="1423529480" sldId="263"/>
            <ac:spMk id="10" creationId="{EEBD7E17-DB28-178E-23D9-8DADF89CC8B5}"/>
          </ac:spMkLst>
        </pc:spChg>
        <pc:picChg chg="del">
          <ac:chgData name="Harsha Tadavarthi" userId="a8b4ca00-ffa2-46c4-a97b-8b2176b33338" providerId="ADAL" clId="{170379DB-9E84-4A93-92AA-7F7825351812}" dt="2026-03-16T05:06:06.766" v="0" actId="478"/>
          <ac:picMkLst>
            <pc:docMk/>
            <pc:sldMk cId="1423529480" sldId="263"/>
            <ac:picMk id="3" creationId="{56779A08-5ACF-B2FD-BA42-EE138973C43D}"/>
          </ac:picMkLst>
        </pc:picChg>
        <pc:picChg chg="del">
          <ac:chgData name="Harsha Tadavarthi" userId="a8b4ca00-ffa2-46c4-a97b-8b2176b33338" providerId="ADAL" clId="{170379DB-9E84-4A93-92AA-7F7825351812}" dt="2026-03-16T05:06:09.912" v="2" actId="478"/>
          <ac:picMkLst>
            <pc:docMk/>
            <pc:sldMk cId="1423529480" sldId="263"/>
            <ac:picMk id="5" creationId="{4EA859FF-493A-B952-A233-5581DF0C1087}"/>
          </ac:picMkLst>
        </pc:picChg>
        <pc:picChg chg="add mod">
          <ac:chgData name="Harsha Tadavarthi" userId="a8b4ca00-ffa2-46c4-a97b-8b2176b33338" providerId="ADAL" clId="{170379DB-9E84-4A93-92AA-7F7825351812}" dt="2026-03-16T05:06:25.347" v="3"/>
          <ac:picMkLst>
            <pc:docMk/>
            <pc:sldMk cId="1423529480" sldId="263"/>
            <ac:picMk id="8" creationId="{4F0B6432-7EBB-AD26-3CC8-C0328DF679CB}"/>
          </ac:picMkLst>
        </pc:picChg>
        <pc:picChg chg="add mod">
          <ac:chgData name="Harsha Tadavarthi" userId="a8b4ca00-ffa2-46c4-a97b-8b2176b33338" providerId="ADAL" clId="{170379DB-9E84-4A93-92AA-7F7825351812}" dt="2026-03-16T05:06:25.347" v="3"/>
          <ac:picMkLst>
            <pc:docMk/>
            <pc:sldMk cId="1423529480" sldId="263"/>
            <ac:picMk id="9" creationId="{EEE5AAC8-B219-7CE8-3DEB-B2DCAB7AB504}"/>
          </ac:picMkLst>
        </pc:picChg>
        <pc:picChg chg="add mod">
          <ac:chgData name="Harsha Tadavarthi" userId="a8b4ca00-ffa2-46c4-a97b-8b2176b33338" providerId="ADAL" clId="{170379DB-9E84-4A93-92AA-7F7825351812}" dt="2026-03-16T05:06:25.347" v="3"/>
          <ac:picMkLst>
            <pc:docMk/>
            <pc:sldMk cId="1423529480" sldId="263"/>
            <ac:picMk id="11" creationId="{21ADC395-BA8E-E9E1-701C-730BA802F88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SSI Iteration Analysis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065675537511061E-2"/>
          <c:y val="0.12136780104712042"/>
          <c:w val="0.71223028486384921"/>
          <c:h val="0.767631058879574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Sheet1!$K$22</c:f>
              <c:strCache>
                <c:ptCount val="1"/>
                <c:pt idx="0">
                  <c:v>PIle Lateral Load_SSI_1.mcb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Sheet1!$I$22:$I$41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5.82</c:v>
                </c:pt>
                <c:pt idx="6">
                  <c:v>20.16</c:v>
                </c:pt>
                <c:pt idx="7">
                  <c:v>43.43</c:v>
                </c:pt>
                <c:pt idx="8">
                  <c:v>68.63</c:v>
                </c:pt>
                <c:pt idx="9">
                  <c:v>134.43</c:v>
                </c:pt>
                <c:pt idx="10">
                  <c:v>200.22</c:v>
                </c:pt>
                <c:pt idx="11">
                  <c:v>266.02</c:v>
                </c:pt>
                <c:pt idx="12">
                  <c:v>331.82</c:v>
                </c:pt>
                <c:pt idx="13">
                  <c:v>397.61</c:v>
                </c:pt>
                <c:pt idx="14">
                  <c:v>463.41</c:v>
                </c:pt>
                <c:pt idx="15">
                  <c:v>529.15</c:v>
                </c:pt>
                <c:pt idx="16">
                  <c:v>592.32000000000005</c:v>
                </c:pt>
                <c:pt idx="17">
                  <c:v>556.71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Sheet1!$B$22:$B$40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B4-4591-983E-3DF9CDCC54E4}"/>
            </c:ext>
          </c:extLst>
        </c:ser>
        <c:ser>
          <c:idx val="1"/>
          <c:order val="1"/>
          <c:tx>
            <c:strRef>
              <c:f>Sheet1!$K$42</c:f>
              <c:strCache>
                <c:ptCount val="1"/>
                <c:pt idx="0">
                  <c:v>PIle Lateral Load_SSI_10.mcb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Sheet1!$I$42:$I$61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17.64</c:v>
                </c:pt>
                <c:pt idx="6">
                  <c:v>52.58</c:v>
                </c:pt>
                <c:pt idx="7">
                  <c:v>99.93</c:v>
                </c:pt>
                <c:pt idx="8">
                  <c:v>149.72</c:v>
                </c:pt>
                <c:pt idx="9">
                  <c:v>199.5</c:v>
                </c:pt>
                <c:pt idx="10">
                  <c:v>249.29</c:v>
                </c:pt>
                <c:pt idx="11">
                  <c:v>299.07</c:v>
                </c:pt>
                <c:pt idx="12">
                  <c:v>348.86</c:v>
                </c:pt>
                <c:pt idx="13">
                  <c:v>398.64</c:v>
                </c:pt>
                <c:pt idx="14">
                  <c:v>448.42</c:v>
                </c:pt>
                <c:pt idx="15">
                  <c:v>498.21</c:v>
                </c:pt>
                <c:pt idx="16">
                  <c:v>546.84</c:v>
                </c:pt>
                <c:pt idx="17">
                  <c:v>532.65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Sheet1!$B$42:$B$61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EB4-4591-983E-3DF9CDCC54E4}"/>
            </c:ext>
          </c:extLst>
        </c:ser>
        <c:ser>
          <c:idx val="2"/>
          <c:order val="2"/>
          <c:tx>
            <c:strRef>
              <c:f>Sheet1!$K$62</c:f>
              <c:strCache>
                <c:ptCount val="1"/>
                <c:pt idx="0">
                  <c:v>PIle Lateral Load_SSI_2.mcb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Sheet1!$I$62:$I$81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7.61</c:v>
                </c:pt>
                <c:pt idx="6">
                  <c:v>25.74</c:v>
                </c:pt>
                <c:pt idx="7">
                  <c:v>54.11</c:v>
                </c:pt>
                <c:pt idx="8">
                  <c:v>84.57</c:v>
                </c:pt>
                <c:pt idx="9">
                  <c:v>147.76</c:v>
                </c:pt>
                <c:pt idx="10">
                  <c:v>210.95</c:v>
                </c:pt>
                <c:pt idx="11">
                  <c:v>274.14</c:v>
                </c:pt>
                <c:pt idx="12">
                  <c:v>337.33</c:v>
                </c:pt>
                <c:pt idx="13">
                  <c:v>400.52</c:v>
                </c:pt>
                <c:pt idx="14">
                  <c:v>463.71</c:v>
                </c:pt>
                <c:pt idx="15">
                  <c:v>526.9</c:v>
                </c:pt>
                <c:pt idx="16">
                  <c:v>587.73</c:v>
                </c:pt>
                <c:pt idx="17">
                  <c:v>554.41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Sheet1!$B$62:$B$81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EB4-4591-983E-3DF9CDCC54E4}"/>
            </c:ext>
          </c:extLst>
        </c:ser>
        <c:ser>
          <c:idx val="3"/>
          <c:order val="3"/>
          <c:tx>
            <c:strRef>
              <c:f>Sheet1!$K$82</c:f>
              <c:strCache>
                <c:ptCount val="1"/>
                <c:pt idx="0">
                  <c:v>PIle Lateral Load_SSI_3.mcb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Sheet1!$I$82:$I$99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9.44</c:v>
                </c:pt>
                <c:pt idx="6">
                  <c:v>31.19</c:v>
                </c:pt>
                <c:pt idx="7">
                  <c:v>64.22</c:v>
                </c:pt>
                <c:pt idx="8">
                  <c:v>99.4</c:v>
                </c:pt>
                <c:pt idx="9">
                  <c:v>160.13</c:v>
                </c:pt>
                <c:pt idx="10">
                  <c:v>220.86</c:v>
                </c:pt>
                <c:pt idx="11">
                  <c:v>281.58999999999997</c:v>
                </c:pt>
                <c:pt idx="12">
                  <c:v>342.32</c:v>
                </c:pt>
                <c:pt idx="13">
                  <c:v>403.05</c:v>
                </c:pt>
                <c:pt idx="14">
                  <c:v>463.78</c:v>
                </c:pt>
                <c:pt idx="15">
                  <c:v>524.51</c:v>
                </c:pt>
                <c:pt idx="16">
                  <c:v>583.07000000000005</c:v>
                </c:pt>
                <c:pt idx="17">
                  <c:v>552.01</c:v>
                </c:pt>
              </c:numCache>
            </c:numRef>
          </c:xVal>
          <c:yVal>
            <c:numRef>
              <c:f>Sheet1!$B$82:$B$101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EB4-4591-983E-3DF9CDCC54E4}"/>
            </c:ext>
          </c:extLst>
        </c:ser>
        <c:ser>
          <c:idx val="4"/>
          <c:order val="4"/>
          <c:tx>
            <c:strRef>
              <c:f>Sheet1!$K$102</c:f>
              <c:strCache>
                <c:ptCount val="1"/>
                <c:pt idx="0">
                  <c:v>PIle Lateral Load_SSI_4.mcb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Sheet1!$I$102:$I$120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11.17</c:v>
                </c:pt>
                <c:pt idx="6">
                  <c:v>36.14</c:v>
                </c:pt>
                <c:pt idx="7">
                  <c:v>73.06</c:v>
                </c:pt>
                <c:pt idx="8">
                  <c:v>112.17</c:v>
                </c:pt>
                <c:pt idx="9">
                  <c:v>170.68</c:v>
                </c:pt>
                <c:pt idx="10">
                  <c:v>229.19</c:v>
                </c:pt>
                <c:pt idx="11">
                  <c:v>287.7</c:v>
                </c:pt>
                <c:pt idx="12">
                  <c:v>346.21</c:v>
                </c:pt>
                <c:pt idx="13">
                  <c:v>404.71</c:v>
                </c:pt>
                <c:pt idx="14">
                  <c:v>463.22</c:v>
                </c:pt>
                <c:pt idx="15">
                  <c:v>521.73</c:v>
                </c:pt>
                <c:pt idx="16">
                  <c:v>578.26</c:v>
                </c:pt>
                <c:pt idx="17">
                  <c:v>549.52</c:v>
                </c:pt>
                <c:pt idx="18">
                  <c:v>400</c:v>
                </c:pt>
              </c:numCache>
            </c:numRef>
          </c:xVal>
          <c:yVal>
            <c:numRef>
              <c:f>Sheet1!$B$102:$B$121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EB4-4591-983E-3DF9CDCC54E4}"/>
            </c:ext>
          </c:extLst>
        </c:ser>
        <c:ser>
          <c:idx val="5"/>
          <c:order val="5"/>
          <c:tx>
            <c:strRef>
              <c:f>Sheet1!$K$122</c:f>
              <c:strCache>
                <c:ptCount val="1"/>
                <c:pt idx="0">
                  <c:v>PIle Lateral Load_SSI_5.mcb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Sheet1!$I$122:$I$141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12.74</c:v>
                </c:pt>
                <c:pt idx="6">
                  <c:v>40.47</c:v>
                </c:pt>
                <c:pt idx="7">
                  <c:v>80.569999999999993</c:v>
                </c:pt>
                <c:pt idx="8">
                  <c:v>122.84</c:v>
                </c:pt>
                <c:pt idx="9">
                  <c:v>179.38</c:v>
                </c:pt>
                <c:pt idx="10">
                  <c:v>235.91</c:v>
                </c:pt>
                <c:pt idx="11">
                  <c:v>292.44</c:v>
                </c:pt>
                <c:pt idx="12">
                  <c:v>348.97</c:v>
                </c:pt>
                <c:pt idx="13">
                  <c:v>405.51</c:v>
                </c:pt>
                <c:pt idx="14">
                  <c:v>462.04</c:v>
                </c:pt>
                <c:pt idx="15">
                  <c:v>518.57000000000005</c:v>
                </c:pt>
                <c:pt idx="16">
                  <c:v>573.29999999999995</c:v>
                </c:pt>
                <c:pt idx="17">
                  <c:v>546.91999999999996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Sheet1!$B$122:$B$141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EB4-4591-983E-3DF9CDCC54E4}"/>
            </c:ext>
          </c:extLst>
        </c:ser>
        <c:ser>
          <c:idx val="6"/>
          <c:order val="6"/>
          <c:tx>
            <c:strRef>
              <c:f>Sheet1!$K$142</c:f>
              <c:strCache>
                <c:ptCount val="1"/>
                <c:pt idx="0">
                  <c:v>PIle Lateral Load_SSI_6.mcb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Sheet1!$I$142:$I$161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14.17</c:v>
                </c:pt>
                <c:pt idx="6">
                  <c:v>44.31</c:v>
                </c:pt>
                <c:pt idx="7">
                  <c:v>87.08</c:v>
                </c:pt>
                <c:pt idx="8">
                  <c:v>132.07</c:v>
                </c:pt>
                <c:pt idx="9">
                  <c:v>186.8</c:v>
                </c:pt>
                <c:pt idx="10">
                  <c:v>241.53</c:v>
                </c:pt>
                <c:pt idx="11">
                  <c:v>296.25</c:v>
                </c:pt>
                <c:pt idx="12">
                  <c:v>350.98</c:v>
                </c:pt>
                <c:pt idx="13">
                  <c:v>405.71</c:v>
                </c:pt>
                <c:pt idx="14">
                  <c:v>460.44</c:v>
                </c:pt>
                <c:pt idx="15">
                  <c:v>515.16999999999996</c:v>
                </c:pt>
                <c:pt idx="16">
                  <c:v>568.24</c:v>
                </c:pt>
                <c:pt idx="17">
                  <c:v>544.24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Sheet1!$B$142:$B$161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EB4-4591-983E-3DF9CDCC54E4}"/>
            </c:ext>
          </c:extLst>
        </c:ser>
        <c:ser>
          <c:idx val="7"/>
          <c:order val="7"/>
          <c:tx>
            <c:strRef>
              <c:f>Sheet1!$K$162</c:f>
              <c:strCache>
                <c:ptCount val="1"/>
                <c:pt idx="0">
                  <c:v>PIle Lateral Load_SSI_7.mcb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Sheet1!$I$162:$I$181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16.32</c:v>
                </c:pt>
                <c:pt idx="6">
                  <c:v>50.7</c:v>
                </c:pt>
                <c:pt idx="7">
                  <c:v>99.57</c:v>
                </c:pt>
                <c:pt idx="8">
                  <c:v>151.34</c:v>
                </c:pt>
                <c:pt idx="9">
                  <c:v>203.11</c:v>
                </c:pt>
                <c:pt idx="10">
                  <c:v>254.88</c:v>
                </c:pt>
                <c:pt idx="11">
                  <c:v>306.64999999999998</c:v>
                </c:pt>
                <c:pt idx="12">
                  <c:v>358.42</c:v>
                </c:pt>
                <c:pt idx="13">
                  <c:v>410.19</c:v>
                </c:pt>
                <c:pt idx="14">
                  <c:v>461.96</c:v>
                </c:pt>
                <c:pt idx="15">
                  <c:v>513.73</c:v>
                </c:pt>
                <c:pt idx="16">
                  <c:v>564.01</c:v>
                </c:pt>
                <c:pt idx="17">
                  <c:v>541.63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Sheet1!$B$162:$B$181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EB4-4591-983E-3DF9CDCC54E4}"/>
            </c:ext>
          </c:extLst>
        </c:ser>
        <c:ser>
          <c:idx val="8"/>
          <c:order val="8"/>
          <c:tx>
            <c:strRef>
              <c:f>Sheet1!$K$182</c:f>
              <c:strCache>
                <c:ptCount val="1"/>
                <c:pt idx="0">
                  <c:v>PIle Lateral Load_SSI_8.mcb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Sheet1!$I$182:$I$201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16.72</c:v>
                </c:pt>
                <c:pt idx="6">
                  <c:v>51.24</c:v>
                </c:pt>
                <c:pt idx="7">
                  <c:v>99.56</c:v>
                </c:pt>
                <c:pt idx="8">
                  <c:v>150.66</c:v>
                </c:pt>
                <c:pt idx="9">
                  <c:v>201.76</c:v>
                </c:pt>
                <c:pt idx="10">
                  <c:v>252.86</c:v>
                </c:pt>
                <c:pt idx="11">
                  <c:v>303.95999999999998</c:v>
                </c:pt>
                <c:pt idx="12">
                  <c:v>355.06</c:v>
                </c:pt>
                <c:pt idx="13">
                  <c:v>406.16</c:v>
                </c:pt>
                <c:pt idx="14">
                  <c:v>457.26</c:v>
                </c:pt>
                <c:pt idx="15">
                  <c:v>508.36</c:v>
                </c:pt>
                <c:pt idx="16">
                  <c:v>558.09</c:v>
                </c:pt>
                <c:pt idx="17">
                  <c:v>538.62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Sheet1!$B$182:$B$201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3EB4-4591-983E-3DF9CDCC54E4}"/>
            </c:ext>
          </c:extLst>
        </c:ser>
        <c:ser>
          <c:idx val="9"/>
          <c:order val="9"/>
          <c:tx>
            <c:strRef>
              <c:f>Sheet1!$K$202</c:f>
              <c:strCache>
                <c:ptCount val="1"/>
                <c:pt idx="0">
                  <c:v>PIle Lateral Load_SSI_9.mcb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Sheet1!$I$202:$I$221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17.16</c:v>
                </c:pt>
                <c:pt idx="6">
                  <c:v>51.86</c:v>
                </c:pt>
                <c:pt idx="7">
                  <c:v>99.69</c:v>
                </c:pt>
                <c:pt idx="8">
                  <c:v>150.12</c:v>
                </c:pt>
                <c:pt idx="9">
                  <c:v>200.56</c:v>
                </c:pt>
                <c:pt idx="10">
                  <c:v>251</c:v>
                </c:pt>
                <c:pt idx="11">
                  <c:v>301.44</c:v>
                </c:pt>
                <c:pt idx="12">
                  <c:v>351.87</c:v>
                </c:pt>
                <c:pt idx="13">
                  <c:v>402.31</c:v>
                </c:pt>
                <c:pt idx="14">
                  <c:v>452.75</c:v>
                </c:pt>
                <c:pt idx="15">
                  <c:v>503.19</c:v>
                </c:pt>
                <c:pt idx="16">
                  <c:v>552.37</c:v>
                </c:pt>
                <c:pt idx="17">
                  <c:v>535.62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Sheet1!$B$202:$B$221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3EB4-4591-983E-3DF9CDCC5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868240"/>
        <c:axId val="64868720"/>
      </c:scatterChart>
      <c:valAx>
        <c:axId val="64868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Bending Moment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68720"/>
        <c:crosses val="autoZero"/>
        <c:crossBetween val="midCat"/>
      </c:valAx>
      <c:valAx>
        <c:axId val="6486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 Number Top to Bottom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682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6CE68-7EA2-C9F7-897D-7157618EAA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CC107-D75F-D390-CCEB-70E03F3CA8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3DFC5-DC22-4583-BEFC-0FA59C1ED6E7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D6A8-EC4B-57F3-727C-4A3EE1ED9E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3E5C3-2F12-5F76-A8C2-029993574B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4B843-F627-423B-A25F-65972240E1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281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9CE1-58E2-69A2-70CC-A476E3DC3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67E17-A29A-8F45-B653-C4D0C0094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EC3A7-FD9B-6BA9-873A-519231C2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7D9B-4A2F-33E3-AA16-E4818A6F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031F-37F1-0404-02FB-77DAC7CD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280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03B6-AAE1-9351-17D9-5BAB82C5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280FF-C094-91FD-6B60-A1F09E54F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D2EB1-7F50-830D-93B2-D3BB1922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F437-2118-77BD-017F-22D26E6A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2F414-8995-D4D2-A301-EFA5E0F2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16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8AF-7130-ADA3-2DF0-586E19B0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247E4-3C70-A727-02E3-8281313EF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F308E-1CC4-822B-A7E8-CAD3A17B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C202-649A-A5B8-1BCA-F33512C8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BE86-C193-4BC6-3D93-F53C943B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5396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30C8-E4E2-18BA-FB04-98BFC489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F4450-5F3B-3F03-4EBD-D1FA29657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DB643-ADB6-F6CC-F654-55D945701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7E61A-E549-E877-CF68-1D0074E6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C0A4F-83C4-3D32-4674-ADDE3ACA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614EE-E135-D14A-0019-52E97CAC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529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00C2-8FDE-29C0-7A67-8C8EB7E2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78052-AB3F-FACD-A6E4-87532B1C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5A96A-AE2B-6597-FB34-20AC83E6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27041-ED20-34A8-6235-B23EE65E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79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C68F6-54C9-4DFC-755B-0C899E19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59DF5-90DE-CA3D-B2A6-4286F680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3FA47-0B25-8E4E-3CC5-B11A4000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3981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6C6F-1CCD-730E-0523-74D2416D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5035-0E08-BC8F-9A04-6D64DDBC8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BA877-33D9-696D-44F2-769043E88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3D341-C6DA-93BF-A729-30EB931A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A5014-C4BC-D6F4-750A-1F78EFC9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A171B-F622-3CEA-48D1-4A887E6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65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5254-7CEE-6AC0-0AB4-5F3F6381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A7ACB-EBCA-A5F4-C493-9EF4D3E8B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3F2E6-4DCB-5ECD-964B-B32CC7006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C2D90-9623-4F25-79DC-915D9874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39057-F418-3B1D-70C7-0892FB66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AD5B0-724B-5547-0BF3-ED53CD1B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775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F753-0CD7-91BC-68D7-83EBF0C2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18A9D-5B5F-C3DF-B8BC-61FF917EE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A90A3-CC1B-3EE9-9914-765E8BCB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983D-72E9-C2F4-FB89-4586D354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A3186-128B-401D-9571-5AF852B0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713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A97A-440E-1ACB-BB42-EFC625945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6C3CB-09BA-C189-6446-61A107353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1BD7-8471-CF75-D19E-8B5AC6D8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5FDFB-07FB-E3B1-5C23-1B474552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E135E-BB9D-E988-F694-78A1C1E6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926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47B7-329E-BC70-EEE9-655D1523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A3301-22FA-899D-239F-0DD0036BE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31EB-1769-319F-0B84-E45A8488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2D94C-9E24-A108-AE34-D83FA621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18A8B-5AF7-62B4-8CFA-F6F16312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975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B0613-DB1A-76DE-643A-C60200A4B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412F-4D6D-560E-355C-C6062A2D1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6E2B6-DC19-FACB-7FB4-007662A4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03D25-C891-A966-7A95-E898B63D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A9B27-2A09-508C-7F1E-814372C1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326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9C85-E44B-6635-C467-F9B4979D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8E4AA-787B-1BB9-593D-C8B972E00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CEAB3-B945-CFC7-87A2-8B067802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BFEAE-D8C7-4B7F-4D9D-AC0A6A67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5940-6D88-2C54-13C4-0986576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515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64AC-6363-40AB-D737-5FB99C57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DA43-0089-D93C-CB49-3A3E80E3F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865B6-1382-C688-A27D-C563CF38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B7A6-EF3E-1337-699A-9290E46E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81C-2E11-1B52-8180-EF74F606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C8C75-F592-E577-D88F-68E16D29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2252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70EE7-D274-EE43-F457-01B84322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8F32-52AD-E43A-F919-AC0C1D38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A8925-8B49-C79A-C21F-5AF56A13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8FAEF-9CDF-9948-9B13-D7E7C714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03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323B5-556E-21EE-2125-DBE27829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D1280-A5FA-E5B2-8989-FE94E87B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655E4-FA74-C7DF-1151-E6EC4121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5682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8A78-738A-40FE-3E12-3BD8BB43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5AEF4-8446-37CA-BDAD-74F8B414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D8DE-A6C7-01B2-DFE6-C828883E3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207DF-6421-B0DA-6AF7-E372CEF5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2F480-54B1-6945-6073-CA4343FA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EE155-F378-36D9-DFDB-ECF5C418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227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5443-505D-A9FE-D1E4-6FDBAA24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708B9-8EF6-9117-3E74-F8CD43066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89BDA-5F75-64CB-8998-9B0FCDCF8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FB2EC-C7ED-9BEB-0435-7F56B95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57CA1-0B4C-A03C-6753-4A3C97D4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68B65-5F14-CA69-5E42-AC39194D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431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6ECF-8AD8-5331-B8B2-56389820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BBF29-E9CF-7FA5-E990-0EBA811D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E21-1462-4F3C-876A-27062F26BF5A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33196-AF1A-B104-76C0-E2A7F59D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9EE42-7264-EFC1-1416-408F8048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89E70-4A40-42B0-AA55-5559B549A7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191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6813-A825-B153-9296-024FC05CE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092B-2179-2869-D50F-4C79784EB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E07B6-F08A-41C4-DB32-613D5404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1926-D6CC-B2C3-4A9E-B52AFAEF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DD90-71F7-E714-385F-7E1002BB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360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ACE2-FA9E-7E60-BA0C-8A1C1A33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25021-BE52-868B-D8FF-69EA300F6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7B51-D101-065D-BF0B-D046B442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09A73-45C5-B969-DAB0-472234BA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8C8D-D65E-3F72-287D-BA32C050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585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25C1-69CA-2FA4-80FA-B0DE1258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2DE1-E6E9-7E4F-962F-612F57249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F9F6-0026-4BA6-2286-8B009088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405E8-9483-1A04-355D-E78DEFB1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04676-9433-524D-543D-1AD2E2E9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62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45BA-0041-7624-2224-D78B6F14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2A49B-30E6-5DD3-C133-BF5A5A39B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1CB12-B8E3-75B3-8AA9-CAF3C579D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6B5EB-7A0C-D96E-221D-F1CBC2DF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35B6C-3E51-0BE5-C9D4-DC6E5A67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BE7B9-3D63-FE93-3947-E1CF7E3F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28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009E-2C67-58A8-CF39-D133AF2F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29B3C-043A-E052-AF9F-C99082FE2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EAFE7-52E3-160C-F7A4-AAE577279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691A0-15CC-1216-F40B-C561BF8E6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2AD7F-337E-CF5D-BB44-4F04E2BB8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E77E0-292C-359A-8106-32E16158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C375F-DB58-EDDB-335F-06B57A7B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CF3466-E042-C76E-7496-9F942377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516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0FD4-AE8D-3C79-13D4-B056C809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D2D52-100F-BDC8-F0E6-B4EF3EFA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F104F-3606-5A9C-4624-235857610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48580-A556-737F-19DD-0835C2A9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79EE-128A-46DF-9CD0-0FCF3BBDA415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A6333-DD72-C299-0A22-24F8DFF5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C91AC-7B45-69EE-E2A1-F5E81AD8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E369B-C22C-40AD-BD0C-E17229973A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764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28E3-3918-4178-EA0F-CEA3A1ADC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8E358-7179-B41B-6E45-36D42FF46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68288-2356-681E-C6F3-667CAF0A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5453-DBDD-4208-8A9B-06C4E1CD0A82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17015-19BF-A80F-3635-150201F0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D3096-57C3-E513-ECD0-F9753273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2FAB-9188-4BA0-96FB-3D76CF96C9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2879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537F-90F9-FE07-B6E0-E08949E60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BB8E0-D3A2-5E64-DE16-D3D80CACC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C574-26A6-68D5-74B9-0909E91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9F69D-C803-1CE1-9E2D-55B94A44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8535F-CA6D-2FF2-AC79-341A0F2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113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81B4-E02A-A444-E01C-29CEFCC5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F1969-1952-220D-DBE2-132660E4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8E2EC-1E68-34E6-0348-700B015E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61122-F7A6-8FFD-EEBD-C21B2C17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55BE8-B7ED-B40D-E79A-79F4FEED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273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DC1C-3ADD-7E63-DE1B-79AC9C07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DC463-A518-BEAC-223A-9F0B08F35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75B90-5284-2B38-B35D-FCECB9AEA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610FD-6F93-7BF9-8C81-25FB8598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A3849-9E33-B615-2D30-99A81F08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FFFDE-411B-687D-1081-BAA0C1AA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833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421D-EA86-9A03-B0B3-0E4EA419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FD18-201E-13E7-AE9F-D19721D6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53407-6324-D3EB-7A61-E6BE450F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036DE-2FD2-11A2-A0F6-6DA1CDA2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479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2506-4C22-C7B0-160C-93148AAF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CAFD-D0B4-5A75-FE62-3A7B27DFB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AD3B6-804E-390B-A30D-43BD7C6E5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2353B-0523-71E6-1FD5-293BB0220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D4698-0E48-EEA8-F6D2-4C22F50B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504E-CB3D-03E5-498E-85B90FEF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530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9CDA-492F-EE5B-7BFB-7A438908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822D6-6DCD-9F2C-6150-7C9A26C1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9EA7A-465F-65EE-B017-5812EB4F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4E9E2-DBE1-62FC-347A-353F7371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2742F-9D28-2B4A-C082-D06537E8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B687B-2626-9B4C-6E1E-668A8F66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414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69AD4-9AA3-9F0D-DE91-F42FE5001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D0247-D59E-BD8D-76E5-AF516B46E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0CDA-E55F-CC3D-B232-C69554E8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B6E5F-921B-CED7-7053-A3065111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03B1B-8999-CE99-1F86-DF28DF30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782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3C16-584F-F6A0-23E9-AC5A0E22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2FF3A-0D5E-A0D5-27FF-49634EFF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CE444-07E9-2B3A-30B3-D322DBB5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649DD-E6E3-D435-4C09-0FACFC13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651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43D4-358B-0366-759A-DD35827C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AF504-736D-5FC5-77DD-937C7AEA4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EB4BE-B7A6-2209-B5C1-E0118E9D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0A865-C610-1C7F-9621-794C22CF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DCE23-D2E6-4DB9-ABEA-3FDD72D2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225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C51E-8C55-9622-7D74-6D66145D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99217-C65E-6E2A-A771-2808AF93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484FD-8CB7-153B-DEA7-049427911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7C03C-673B-5BDD-5125-83307DE9B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E3274-AFA7-59D0-AB32-59867CDFC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C40D5B-1A6C-1E0B-931F-6DCFE649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E7379-FF66-EDEA-424E-AE88FF93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95084-F70B-EE88-F7EA-BD3122F0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834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BF44-F4D2-266A-CCA7-A89F3BCA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E165E-8D4E-B4EC-4762-5E976A45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0BDC5-AF61-8F9E-97F8-3D18B600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159A8-0E65-8D11-9E90-885EC899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6304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B218-EEA8-25E8-79AA-3CEBC746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50F-6B4C-0024-6B1F-834BA364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59F1B-B814-643E-90EC-5BF01CC29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57C4B-BCCB-B3A0-E663-9C9644F5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59EFF-DB12-9D3D-601A-1E6B4C26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17BEF-6B08-49A1-59B7-516DFD72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4683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E298-357D-E52B-38D0-D7FD663E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B387A-6533-13FA-9B31-E2C77D0F9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440F2-1360-ED53-0E58-A6095B006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D17C9-960A-22EC-F121-E2AF4F5B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371C6-C82F-7DCA-595D-2DE38AAB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8275B-6065-DB15-A6F9-0F5114F0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2625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5A3-AC20-7D1A-8631-C3A0D63FF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32C8C-2691-C085-06BC-4CDC6C59B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8E59E-F3D3-1C2D-81AC-4EB2DBA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6FA6C-55EC-20ED-557E-7A215ADF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1F5-573A-D6DA-F485-D4DC4889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4878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4029-14FC-62C9-FC51-D2F54570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E957D-6F73-BC3E-58D5-7295F4A5B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7A62D-F5F0-DDD2-90FF-6B4F1A76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2B31F-F00D-1E97-F5FA-3972471F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5FA37-74F2-3B09-4E38-CDF4E43D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427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0EFA-121B-99A2-015D-0C95E71A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DD5D0-AD14-BA3F-13D0-55111DB6D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4E8A7-9CFB-EF77-BB9F-D1F2593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56343-2201-D4AF-CE12-147975F87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0044EB-3204-9C0A-3982-C3E7FBDCC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1FB5E-8D7B-BCFE-228B-2D107280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6360E8-511A-BEA3-0171-DC0BE38A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46AFA-E7CB-7FF4-ECBC-1D2CD11C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0061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F433-2565-6988-24AE-2AA17F6A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381A1-398D-556D-E2DE-941ED290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28114-6F08-A878-205F-2548CAD1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73EB7-E7A4-5AA4-F156-8921B21F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130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C83-2993-4505-6C98-067B30C5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149D-3276-1D59-E6F0-8732B3D46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4844F-5D31-E03D-3888-3AF1B0A6D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04AA5-E8B9-FDE8-7971-2C02E681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38DF2-16FB-E528-D12A-DA971B08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0563-6622-BD2A-4EEA-A2DF2725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38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E2B6-3678-A4C9-FF29-33B47E5D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12DCA-A29D-A41B-6234-44078F0E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6B38D-6A5B-76F6-99D5-46CB770A1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34093-6E22-6880-7C27-79637B31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C9113-5BB9-A7ED-EFE7-041F193A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4B9D-AF24-800E-DB58-41451A88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808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6775-66CF-9EE0-CF01-A70FBF3D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A2CF0-E156-6D23-89AC-8C5AC64DF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53570-DFEB-A7CF-7E26-20B7D0A07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6FFB8-0F3F-7D67-3353-51527F1A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6760A-6A49-C75F-0EB2-907AAA8E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5F44-00A0-E3F3-CBF6-0C399731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69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9BCE-BF11-E595-F969-EA89FAF5B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DDB77-2BCA-3B1B-B37F-CE706C63C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C3030-B91B-0ADE-A609-49691877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DDEC-82EA-1023-56EC-82C3AF4C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86696-7EAC-9010-3114-80553228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477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F246-B34E-8B2A-9A7B-F89F9F36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F4D64-D009-6B11-1F1B-DE7394B01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82511-098B-D913-C2CE-FA63CDF3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A17AD-9880-81E9-7FD8-96B6B558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A616A-7211-3546-D976-807A4329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3588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AB8F-D119-CF18-3C49-AEB7EB3A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45803-6EF9-4F74-1551-8125BFDB4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7FA78-2D00-1B9A-5147-4BE20DD8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B9911-8D02-28A8-2D65-406D97F6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BF728-A92A-F937-F0CD-F5B9900E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68A3D-EEFF-90D5-487B-534AD06F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5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D600-6E32-DD45-3BBF-34451CA4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78BFE-1E94-0BE5-C7CE-A191848D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A5F59-4AA5-28FE-473D-59BF7880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441D6-0A97-019E-C115-B3BCDF36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4494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2633A-79A8-DE15-986C-4807F5B8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EA635-116B-ABB9-4F87-3F2D54180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27B13-FA8D-0896-D388-5050E632E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81394-68A5-4EA7-09D4-456BF9AB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A68EB-7F13-5031-79C5-70270C8C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042F2-44F5-DD2B-2C2A-35FD6312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395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619B-0636-6F97-A556-0DB313DF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C0E19-DA20-2635-0B3A-364E91AE7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8D80F-CB06-4648-7CCA-8EB4C3A5E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B272F-E004-34FF-0AC7-832866575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C7C09-738E-17FA-AEE4-F0F0C951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C3CB8-30B2-B714-CB02-2B80B3F9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816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4983-3A75-314B-E646-D6F653F6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4F06-7C68-B092-B89B-810118111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84A8E-8D53-0699-62CA-6B638A684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17FE2-7D5B-C348-54AC-1FBB3F87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B482-B515-47BF-B331-90E74AC4EFC1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A677A-1F14-10B4-5D35-A55C9311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EDF0A-D2D7-5518-F4B3-3FF7D3AC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39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7BE4-E256-4B35-27E7-0F8CF41CA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BD021-E1FA-5928-CA0F-84E30093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B482-B515-47BF-B331-90E74AC4EFC1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7EA2-2969-D8D3-52AA-2EE409B8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949A-00AF-E75E-2CA6-4A77AF98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094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0CFF-F820-A945-937E-27CC02848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8141-AA7A-14BD-E21A-77DC91BC9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00127-109E-1021-A7C0-1E2AFE165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94061-0830-9124-1B46-B3EC6C3C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B482-B515-47BF-B331-90E74AC4EFC1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873E2-5581-E654-516E-CD1AACA5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E9BAF-9907-A5CC-D515-AFD5E3A1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3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E990-FECB-E61A-587B-AB95C034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42A9D-B2EB-CF0A-C0F3-E6F9F1F0B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6358B-2E5E-917C-F76D-91A77A66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F7242FE-A431-4531-A022-042FC0DB2C6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E2A02-8F65-E207-B41B-53FABB5B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A9347-8817-2715-AFEA-6F5C8DA1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D3C7CE1-82B9-4496-8C8B-C64F8AFA6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4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8CA-8F85-0108-EC17-60872D466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67F73-C109-7161-C682-D29CB0BBF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3600F-2F64-43BC-1278-1AE3A6E5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F7123-B43F-24F8-E40D-54FD38BC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42211-7DBA-FAAB-FE7E-F84B5273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4505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F171B-E9EB-297D-CDB5-8874220E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746F2-1AC3-6C24-9E78-8B728DF50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A6D8F-25F4-8651-1CDE-292473396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37DB3-0963-A4EE-B219-FD8AC95E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780F8-8087-D7A6-FC01-EF4B5611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E2F0-2A7E-8F4A-0BB1-9BB3A1EE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626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1DB4-6DFA-FEBD-4A6A-61165D0A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83573-173B-17B2-892B-F218DC8D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8EECF-94A4-4E5B-391D-F8269B86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D51D3-B5B1-8620-3F59-0E8C8E69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757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404B-CB6A-1072-E886-E7191F8F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01F2-337C-6C63-370D-70D90A20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48D3E-78FD-58BD-4BBA-0C97DA2C3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78E81-D61B-49F8-D781-15CB16E5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C18D6-C938-49A5-7D36-F63FE750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68744-09B1-8910-5973-691DAE29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380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A95B-2330-E5DE-1983-72FBC6BE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08345-3105-5790-9C69-37E07DB33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16F4A-6471-84FA-F2F2-17E38B54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D5D5E-B0EB-B017-A9F7-6AF054F48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1DC1C-BF66-0258-CEBC-4C2B7817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F8347-6AB9-B961-26F3-29A66F90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157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A0FE-57DC-448C-9533-42AD0002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A5E-5B27-C16B-C913-D8F159D70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81732-431D-7A45-2B43-2A89797F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F7242FE-A431-4531-A022-042FC0DB2C6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0ACDC-1922-A359-696D-0CE3B311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A1128-4F12-A953-2083-C4512BF7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D3C7CE1-82B9-4496-8C8B-C64F8AFA6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745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CB23-44DF-153D-30D8-07B843B1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3A7C7-4E11-3054-8D96-618A91CB7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011AE-FF2D-E95E-13DE-DBE76BAE2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3B27-F30A-E3D2-F0D4-076E6F57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F7242FE-A431-4531-A022-042FC0DB2C6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9E49B-6638-F0EF-2E33-5C3E6C91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CE3AE-45AF-90B4-ADE8-83FD1E6C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D3C7CE1-82B9-4496-8C8B-C64F8AFA6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497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BBE4-745A-2658-86E1-E8584EB16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F1C31-7EEC-77D0-AA8B-E263363CD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4635-B6AE-87BD-6B79-2B8207AC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C20A-94BC-A74D-DC7D-7E4F645E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AFAF8-9406-C434-6A8E-70F6B1C5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57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5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5CA03-94CE-948B-80DA-6D4D193D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66BF8-5D86-AB47-C49D-13151EB62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EB82C-EB33-88F0-F645-CA3AAAD74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97C4D-3317-4F9A-9715-A10A805F276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4943-5399-5520-05E9-002792978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4BF4B-4A3F-F752-A6B6-90CC7EA6C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20DDBE2C-0BF2-076C-B239-BD5F86686B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5" r:id="rId3"/>
    <p:sldLayoutId id="2147483767" r:id="rId4"/>
    <p:sldLayoutId id="21474837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A2AFF9-E277-418D-59C2-BE8E5F7F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9043-EAAE-82FF-7289-13057CC4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2B7BD-EC2F-EE16-8B55-E48702E1B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D18C01-C4FA-4F9C-B347-627DBB4214E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C470B-B284-5AAD-C984-C573D73C6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C977-9690-8D6F-4658-FD7B92466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E493E7-32EE-9CF2-D733-E781BCCA6A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7" r:id="rId3"/>
    <p:sldLayoutId id="2147483718" r:id="rId4"/>
    <p:sldLayoutId id="2147483720" r:id="rId5"/>
    <p:sldLayoutId id="214748372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1EDF-6F48-78C2-1F94-BCA62A62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03E1D-E0B9-A3E9-C04E-55EA033A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487A6-3174-DAD0-12F6-07926AE66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F317B4-E9B6-40CC-A97A-F8B05D824A84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82B9D-BA32-EC43-29F8-D14E75B07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62D7F-220E-98A6-1516-FA237C1B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그림 4">
            <a:extLst>
              <a:ext uri="{FF2B5EF4-FFF2-40B4-BE49-F238E27FC236}">
                <a16:creationId xmlns:a16="http://schemas.microsoft.com/office/drawing/2014/main" id="{FD8E4F29-2546-F07B-6A02-5DA5B8E016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7" r:id="rId3"/>
    <p:sldLayoutId id="2147483728" r:id="rId4"/>
    <p:sldLayoutId id="2147483730" r:id="rId5"/>
    <p:sldLayoutId id="21474837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FFBD2-D42A-403A-5BC3-A28CEACB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CF1C6-4C72-8035-F70F-FFEFEE355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F407A-8B8D-059F-3961-17610228E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C0B049-5902-4215-BB4D-6E0E935DE2C3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08B7-CF7D-4397-C4C0-09201D1CF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6BA72-8E9F-D7DF-4B28-C8B936F52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399AA01-F8A2-5EC5-CE7C-D0A9296468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8" r:id="rId4"/>
    <p:sldLayoutId id="2147483740" r:id="rId5"/>
    <p:sldLayoutId id="214748374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CB178-8DDF-903E-ACFF-A35AD836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204FB-3AD9-A72B-BA54-9628F961C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1101C-76AA-9644-C877-3AE060040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15B482-B515-47BF-B331-90E74AC4EFC1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13E3-3C10-C8CB-5669-1A85A3BF6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A9397-8D68-451F-D4DA-6B9C703D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CBDDB0B8-28B9-B92B-507A-533BD08B3B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B76096-C70F-EAAD-E48B-349760296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5CD31-74BF-B3C3-B65C-EEE18297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E068E-E6EF-260B-9F01-AA04C686D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5AACF1-7242-4205-821D-320B214359A6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C0A3D-25A3-2231-2A2F-D6298A221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DB4DD-011B-7F82-3FBC-FB0C5BC3C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92AED8F4-CDD6-8E2B-56D0-688DF0713B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3DCDE9B-EE82-58DB-7210-C8C204B48F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48130" y="4363589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5" r:id="rId2"/>
    <p:sldLayoutId id="2147483757" r:id="rId3"/>
    <p:sldLayoutId id="2147483759" r:id="rId4"/>
    <p:sldLayoutId id="21474837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DF193200-CF7B-F30D-9D93-976AEBBC1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EC72C24-2D55-3066-5E28-D2432F05FA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3107" y="4350546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66C98C-0631-E25F-9EAB-0FD6C5EC1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FD9AD-EF19-07E5-71BF-092B97E99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28743-2480-29C7-360D-1BCD6EA90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8DD652-1708-4A9F-AD4C-556BEDC8BBF9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07A05-6C84-F8C2-3B43-0739D3B95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34E3B-EE9A-E44B-1E1C-FCE8B3940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0C09004E-6873-685C-D894-A09249C94B4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8BCF785F-AC7C-71FB-7453-E1DF138286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058182" y="4349344"/>
            <a:ext cx="1271594" cy="2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7885E-D74E-5C8A-1935-B8710D07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14953-7F55-EED7-005A-2FB499A78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7DF3A-512E-3247-6439-9F915B625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69B5D2-1BBB-4674-A875-3F810E8DA86E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D9C87-CD3F-583C-A149-9529C28E7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3304F-1AF7-19F1-D232-6FA964BBD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82882CD1-6427-2F36-7FD0-8DA30C87A84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2">
            <a:extLst>
              <a:ext uri="{FF2B5EF4-FFF2-40B4-BE49-F238E27FC236}">
                <a16:creationId xmlns:a16="http://schemas.microsoft.com/office/drawing/2014/main" id="{1B8467D1-4838-2652-B769-5FDE11FE5E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71054" y="2350559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4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5D9933-E228-7B8B-6D79-AEB5B6E3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BDC0-DD7E-6FFD-2B57-E17EA702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EC19F-FDBA-7C0C-A262-4DD04D8D6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8BE21-1462-4F3C-876A-27062F26BF5A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AE02D-3E7A-9B59-3ED0-9E05605B8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66EF-9960-646E-8DCE-F6C019EB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89E70-4A40-42B0-AA55-5559B549A720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88269FE5-03C3-9A46-CC47-F1599F89E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E2E46-C5DF-0026-8D4E-0B59CC0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74F23-6C9F-F31F-FAAE-E66245F5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970D3-0594-8C8A-B02F-356325B3D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C16FF4-E8CF-4653-ACEB-C0E4902853AC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015D-21B8-F22E-67B7-9302EA0EB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A21D3-3B0C-D4FA-0B03-CE2579A0E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C9B07B49-4D63-84B3-C8A2-2702665D00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163EB-34E4-8167-C5FA-6AA0BBBC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AE57B-A8FA-87F8-4ECD-D13B194CD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08F02-8B5B-204E-72F3-A33CE3DCE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479EE-128A-46DF-9CD0-0FCF3BBDA415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FA721-A96C-F2B3-18C4-D8B4341AB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41A52-9320-62E0-580D-0B551B79B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369B-C22C-40AD-BD0C-E17229973A12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194B5FA-6DA2-2913-D169-EFB1D5E4C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EAA39-11B8-E569-5F4B-ED3C05CB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23438-71FB-3F2B-B57B-ADDADBC8A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8AB7C-FEBD-DA41-4843-630FE036F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5453-DBDD-4208-8A9B-06C4E1CD0A82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1C324-D412-7DFA-491D-59A92A0B8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9F3E-1BD8-AC15-3642-6F8E4257E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42FAB-9188-4BA0-96FB-3D76CF96C9A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3C1B9DEF-85E8-9F68-37A3-78CD48254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10">
            <a:extLst>
              <a:ext uri="{FF2B5EF4-FFF2-40B4-BE49-F238E27FC236}">
                <a16:creationId xmlns:a16="http://schemas.microsoft.com/office/drawing/2014/main" id="{FD30378F-74B1-F0BE-BD69-2069694E9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1748" y="4166681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862FE-B7D0-FDE8-34FC-99ADD0D4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B8CA-65B9-FB04-72DA-B306809B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09603-CCE5-57E2-8BA0-FBB5FE687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064C42-DF64-4F5D-BAF1-46393FA7DF6D}" type="datetimeFigureOut">
              <a:rPr lang="en-AU" smtClean="0"/>
              <a:t>16/03/2026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DBC50-16BC-B42C-F69A-BFDC739B0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17622-98E9-574B-72CB-4BE98CF5B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8745F82-C650-D3DE-0E45-349060B750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4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  <p:sldLayoutId id="2147483708" r:id="rId4"/>
    <p:sldLayoutId id="2147483710" r:id="rId5"/>
    <p:sldLayoutId id="21474837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F75D688B-904F-67CB-AFB1-7E310AE777D6}"/>
              </a:ext>
            </a:extLst>
          </p:cNvPr>
          <p:cNvSpPr/>
          <p:nvPr/>
        </p:nvSpPr>
        <p:spPr>
          <a:xfrm>
            <a:off x="254622" y="2395538"/>
            <a:ext cx="8296275" cy="776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3713"/>
              </a:lnSpc>
              <a:buNone/>
            </a:pPr>
            <a:r>
              <a:rPr lang="en-US" sz="2000" b="1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Soil Structure Interaction Basics for Foundation Engineering</a:t>
            </a:r>
          </a:p>
          <a:p>
            <a:r>
              <a:rPr lang="en-US" sz="1400" dirty="0"/>
              <a:t>- Types of SSI Methods</a:t>
            </a:r>
          </a:p>
          <a:p>
            <a:r>
              <a:rPr lang="en-US" sz="1400" dirty="0"/>
              <a:t>- Interaction between Midas Geotechnical and Structural Platforms</a:t>
            </a: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490376F9-5997-8E2D-5BEA-BCF35919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06" y="4384142"/>
            <a:ext cx="1271594" cy="221498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3235D0EA-A470-F276-392B-736734BE1AE6}"/>
              </a:ext>
            </a:extLst>
          </p:cNvPr>
          <p:cNvSpPr/>
          <p:nvPr/>
        </p:nvSpPr>
        <p:spPr>
          <a:xfrm>
            <a:off x="284358" y="4338638"/>
            <a:ext cx="3686175" cy="1000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Harsha Tadavarthi, </a:t>
            </a:r>
            <a:r>
              <a:rPr lang="en-US" sz="1125" b="1" dirty="0" err="1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MIEAust</a:t>
            </a:r>
            <a:endParaRPr lang="en-US" sz="1125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16F50AE-7CB7-1939-B511-1C8E5886D524}"/>
              </a:ext>
            </a:extLst>
          </p:cNvPr>
          <p:cNvSpPr/>
          <p:nvPr/>
        </p:nvSpPr>
        <p:spPr>
          <a:xfrm>
            <a:off x="284358" y="4519613"/>
            <a:ext cx="3686175" cy="666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Technical Manager at MIDAS IT Australia</a:t>
            </a:r>
            <a:endParaRPr lang="en-US" sz="7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E3A95-A153-674B-79A7-8D91231C5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8701" r="50213" b="20728"/>
          <a:stretch>
            <a:fillRect/>
          </a:stretch>
        </p:blipFill>
        <p:spPr bwMode="auto">
          <a:xfrm>
            <a:off x="6766596" y="2990392"/>
            <a:ext cx="2122782" cy="1823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579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D8E0-F1B6-6C06-B4E0-73105E2A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61FDA-309B-4FA4-9C10-F51113D6C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82236"/>
            <a:ext cx="2949575" cy="2859088"/>
          </a:xfrm>
        </p:spPr>
        <p:txBody>
          <a:bodyPr>
            <a:normAutofit/>
          </a:bodyPr>
          <a:lstStyle/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Empirical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B. M. Lehane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Reese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Matlock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Bowles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Vesic</a:t>
            </a:r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Janbu</a:t>
            </a:r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Etc.,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A82FD5-F46B-8736-39D7-A74FF173E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728" y="1582236"/>
            <a:ext cx="3664923" cy="1814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5C2C9A-95C9-D77C-193C-F7E4930F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431" y="757646"/>
            <a:ext cx="1187137" cy="3765369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EE96F326-CF3F-BE7B-20F1-008EBCA9D413}"/>
              </a:ext>
            </a:extLst>
          </p:cNvPr>
          <p:cNvSpPr txBox="1">
            <a:spLocks/>
          </p:cNvSpPr>
          <p:nvPr/>
        </p:nvSpPr>
        <p:spPr>
          <a:xfrm>
            <a:off x="450669" y="342900"/>
            <a:ext cx="3291839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/>
              <a:t>Multilinear/P-y/T-z/</a:t>
            </a:r>
            <a:br>
              <a:rPr lang="en-AU" b="1" dirty="0"/>
            </a:br>
            <a:r>
              <a:rPr lang="en-AU" b="1" dirty="0"/>
              <a:t>Nonlinear Springs</a:t>
            </a:r>
          </a:p>
        </p:txBody>
      </p:sp>
    </p:spTree>
    <p:extLst>
      <p:ext uri="{BB962C8B-B14F-4D97-AF65-F5344CB8AC3E}">
        <p14:creationId xmlns:p14="http://schemas.microsoft.com/office/powerpoint/2010/main" val="219214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E87C9-341A-E91B-6754-7EA49D818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275C-AE11-E940-7DE5-B01C5CD8B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82236"/>
            <a:ext cx="2949575" cy="2859088"/>
          </a:xfrm>
        </p:spPr>
        <p:txBody>
          <a:bodyPr>
            <a:normAutofit/>
          </a:bodyPr>
          <a:lstStyle/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Closed Form Elasticity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Boussinesq’s</a:t>
            </a:r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Poulos &amp; Davis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Randolph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Etc.,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B186BA-F0EF-22BB-0A66-FC6094D15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342900"/>
            <a:ext cx="3298371" cy="1200150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Multilinear/P-y/T-z/</a:t>
            </a:r>
            <a:br>
              <a:rPr lang="en-AU" b="1" dirty="0"/>
            </a:br>
            <a:r>
              <a:rPr lang="en-AU" b="1" dirty="0"/>
              <a:t>Nonlinear Springs</a:t>
            </a:r>
          </a:p>
        </p:txBody>
      </p:sp>
      <p:pic>
        <p:nvPicPr>
          <p:cNvPr id="240" name="Content Placeholder 239">
            <a:extLst>
              <a:ext uri="{FF2B5EF4-FFF2-40B4-BE49-F238E27FC236}">
                <a16:creationId xmlns:a16="http://schemas.microsoft.com/office/drawing/2014/main" id="{9A4A2206-D5F6-1F2A-8808-A51DB3E5C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664" y="741363"/>
            <a:ext cx="3351397" cy="3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901E-6D87-A684-6DE6-5633E0D6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DA13-A515-3A80-4783-B57FD1DC1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78477"/>
            <a:ext cx="8001000" cy="1790700"/>
          </a:xfrm>
        </p:spPr>
        <p:txBody>
          <a:bodyPr>
            <a:normAutofit/>
          </a:bodyPr>
          <a:lstStyle/>
          <a:p>
            <a:r>
              <a:rPr lang="en-US" sz="20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Direct Method</a:t>
            </a:r>
            <a:br>
              <a:rPr lang="en-US" sz="4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</a:br>
            <a:r>
              <a:rPr lang="en-US" sz="4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Detailed Analysis using Soil Continuum Method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E4E8E-3393-22DD-4AD7-FD2A7755E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For Spring Stiffness Calculation</a:t>
            </a:r>
          </a:p>
        </p:txBody>
      </p:sp>
    </p:spTree>
    <p:extLst>
      <p:ext uri="{BB962C8B-B14F-4D97-AF65-F5344CB8AC3E}">
        <p14:creationId xmlns:p14="http://schemas.microsoft.com/office/powerpoint/2010/main" val="2963333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2A52F-1175-DC02-96C5-BBEB942BF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6D8382-4384-29A9-68C7-81A5DE9F3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342900"/>
            <a:ext cx="3298371" cy="1200150"/>
          </a:xfrm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Soil Continuum Method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2A3193-112F-08DE-C11E-A71DC917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7" y="2101041"/>
            <a:ext cx="3115446" cy="194842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3341EE4-C7AB-1040-8AE6-71B1C8AB0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7788" y="1348991"/>
            <a:ext cx="4629150" cy="2439169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C9FE989-57BE-0130-7495-C7E14F3F888E}"/>
              </a:ext>
            </a:extLst>
          </p:cNvPr>
          <p:cNvSpPr/>
          <p:nvPr/>
        </p:nvSpPr>
        <p:spPr>
          <a:xfrm>
            <a:off x="11774054" y="1262289"/>
            <a:ext cx="312274" cy="374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73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19E45A-FA2F-8F68-F5C8-001A933C4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0" y="403292"/>
            <a:ext cx="2762468" cy="20098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0B7096-3F4E-577E-8A67-8E00F191245D}"/>
              </a:ext>
            </a:extLst>
          </p:cNvPr>
          <p:cNvSpPr txBox="1"/>
          <p:nvPr/>
        </p:nvSpPr>
        <p:spPr>
          <a:xfrm>
            <a:off x="-117312" y="250137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Step-1:</a:t>
            </a:r>
            <a:b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Foundation and Soil Modeling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C11001-BF0E-AE5C-61AD-464BF98B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03" y="1787704"/>
            <a:ext cx="2890296" cy="15576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5B7575-23D5-F288-8ECF-4B19769C7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68" y="333894"/>
            <a:ext cx="2271177" cy="1633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7E0E46-ED36-60AE-19F0-FADBC02F9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096" y="1861485"/>
            <a:ext cx="2065765" cy="14902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ED4027-E988-C6F0-2D20-160DDA65F241}"/>
              </a:ext>
            </a:extLst>
          </p:cNvPr>
          <p:cNvSpPr txBox="1"/>
          <p:nvPr/>
        </p:nvSpPr>
        <p:spPr>
          <a:xfrm>
            <a:off x="2843808" y="3409332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Step-2:</a:t>
            </a:r>
            <a:b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Load Table Import/Export Option.</a:t>
            </a:r>
          </a:p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(Load imported into GTS NX via excel sheet from any Structural tool)</a:t>
            </a:r>
          </a:p>
          <a:p>
            <a:pPr algn="ctr"/>
            <a:endParaRPr lang="en-US" sz="14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536D3-11ED-FC30-8789-8E48607BE8F3}"/>
              </a:ext>
            </a:extLst>
          </p:cNvPr>
          <p:cNvSpPr txBox="1"/>
          <p:nvPr/>
        </p:nvSpPr>
        <p:spPr>
          <a:xfrm>
            <a:off x="5949341" y="3367179"/>
            <a:ext cx="3194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Step-3:</a:t>
            </a:r>
            <a:b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Export the Stiffnesses back to Structural tool</a:t>
            </a:r>
          </a:p>
        </p:txBody>
      </p:sp>
    </p:spTree>
    <p:extLst>
      <p:ext uri="{BB962C8B-B14F-4D97-AF65-F5344CB8AC3E}">
        <p14:creationId xmlns:p14="http://schemas.microsoft.com/office/powerpoint/2010/main" val="21115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1737-8D51-6025-4409-ECEAA28E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19" y="1881051"/>
            <a:ext cx="3227116" cy="8572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Soil Continuum Method - Advantages</a:t>
            </a:r>
            <a:endParaRPr lang="en-AU" sz="24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2371F-F4D3-443B-41C2-0120BB5C6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954734"/>
          </a:xfrm>
        </p:spPr>
        <p:txBody>
          <a:bodyPr>
            <a:normAutofit fontScale="92500" lnSpcReduction="10000"/>
          </a:bodyPr>
          <a:lstStyle/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Plastic Nature of Soil is considered</a:t>
            </a:r>
          </a:p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Pile Group Effect is considered</a:t>
            </a:r>
          </a:p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All Geotechnical/Geological features such as Topography, Strata, Faults etc can be considered.</a:t>
            </a:r>
          </a:p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Time Dependent Properties consideration for Concrete and Soil</a:t>
            </a:r>
          </a:p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This Method can be considered as a CHECK to assess the stability of the Building/Bridge with the above-mentioned effects considered</a:t>
            </a:r>
          </a:p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Also, this method can be helpful in DESIGN OPTIMIZATION as optimal Spring Data is calculated. </a:t>
            </a:r>
          </a:p>
          <a:p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Multiple Analysis maybe required to be carried out with updated loads for design optimization.</a:t>
            </a:r>
          </a:p>
          <a:p>
            <a:r>
              <a:rPr lang="en-IN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Limitation: </a:t>
            </a:r>
            <a:r>
              <a:rPr lang="en-IN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Lot of Output from Geotech Software and more time is needed for proper Interpretation and thereby Spring Stiffness Calculation. Data storage and transfer is challenging</a:t>
            </a:r>
          </a:p>
          <a:p>
            <a:endParaRPr lang="en-IN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>
              <a:buNone/>
            </a:pPr>
            <a:endParaRPr lang="en-IN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7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84D7-4CC9-0BA0-57F8-A16CC7AD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83C2-D48D-A3CF-42C9-7B78FD334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78477"/>
            <a:ext cx="8001000" cy="1790700"/>
          </a:xfrm>
        </p:spPr>
        <p:txBody>
          <a:bodyPr>
            <a:noAutofit/>
          </a:bodyPr>
          <a:lstStyle/>
          <a:p>
            <a:r>
              <a:rPr lang="en-US" sz="36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Interaction Between Midas Geotechnical and Structural Platforms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5FE63-2455-3994-7659-4097DE521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AU" sz="18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366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11C06-F673-60F6-AD42-25C6DE77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664B-DEC5-7CC1-0CC9-04C49707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" y="-18086"/>
            <a:ext cx="9077701" cy="993775"/>
          </a:xfrm>
        </p:spPr>
        <p:txBody>
          <a:bodyPr>
            <a:noAutofit/>
          </a:bodyPr>
          <a:lstStyle/>
          <a:p>
            <a:pPr algn="ctr"/>
            <a:r>
              <a:rPr lang="en-AU" sz="2400" dirty="0"/>
              <a:t>Soil Continuum Method using </a:t>
            </a:r>
            <a:r>
              <a:rPr lang="en-AU" sz="2400" b="1" dirty="0"/>
              <a:t>MIDAS</a:t>
            </a:r>
            <a:r>
              <a:rPr lang="en-AU" sz="2400" dirty="0"/>
              <a:t> Programs - </a:t>
            </a:r>
            <a:r>
              <a:rPr lang="en-AU" sz="2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For Spring Stiffness</a:t>
            </a:r>
            <a:endParaRPr lang="en-AU" sz="3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FEFE6D-3862-47C5-E9FB-04084D8F9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6" t="3466" r="38354" b="5158"/>
          <a:stretch/>
        </p:blipFill>
        <p:spPr>
          <a:xfrm>
            <a:off x="2188359" y="1674329"/>
            <a:ext cx="426292" cy="25175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588464-32B9-CBC6-F895-878C1FE93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663"/>
          <a:stretch/>
        </p:blipFill>
        <p:spPr>
          <a:xfrm rot="21374550">
            <a:off x="4920144" y="1069289"/>
            <a:ext cx="3376311" cy="2565374"/>
          </a:xfrm>
          <a:prstGeom prst="rect">
            <a:avLst/>
          </a:prstGeom>
        </p:spPr>
      </p:pic>
      <p:sp>
        <p:nvSpPr>
          <p:cNvPr id="23" name="Arrow: Curved Down 5">
            <a:extLst>
              <a:ext uri="{FF2B5EF4-FFF2-40B4-BE49-F238E27FC236}">
                <a16:creationId xmlns:a16="http://schemas.microsoft.com/office/drawing/2014/main" id="{3BAE2333-D7A9-4B69-0CA2-4903DC80C7C3}"/>
              </a:ext>
            </a:extLst>
          </p:cNvPr>
          <p:cNvSpPr/>
          <p:nvPr/>
        </p:nvSpPr>
        <p:spPr>
          <a:xfrm rot="419960">
            <a:off x="2704011" y="962814"/>
            <a:ext cx="2748882" cy="586934"/>
          </a:xfrm>
          <a:prstGeom prst="curvedDownArrow">
            <a:avLst>
              <a:gd name="adj1" fmla="val 25000"/>
              <a:gd name="adj2" fmla="val 58410"/>
              <a:gd name="adj3" fmla="val 36125"/>
            </a:avLst>
          </a:prstGeom>
          <a:solidFill>
            <a:schemeClr val="bg1">
              <a:lumMod val="95000"/>
            </a:schemeClr>
          </a:solidFill>
          <a:ln w="38100">
            <a:noFill/>
            <a:headEnd type="oval" w="sm" len="sm"/>
            <a:tailEnd type="triangle" w="sm" len="med"/>
          </a:ln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/>
            <a:endParaRPr lang="en-US" sz="1885" dirty="0">
              <a:solidFill>
                <a:srgbClr val="C00000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24" name="Arrow: Curved Down 5">
            <a:extLst>
              <a:ext uri="{FF2B5EF4-FFF2-40B4-BE49-F238E27FC236}">
                <a16:creationId xmlns:a16="http://schemas.microsoft.com/office/drawing/2014/main" id="{1FD97438-BEBC-4E4F-D5AC-2529BFB12339}"/>
              </a:ext>
            </a:extLst>
          </p:cNvPr>
          <p:cNvSpPr/>
          <p:nvPr/>
        </p:nvSpPr>
        <p:spPr>
          <a:xfrm rot="21000070" flipH="1" flipV="1">
            <a:off x="2941000" y="3545650"/>
            <a:ext cx="2505485" cy="586934"/>
          </a:xfrm>
          <a:prstGeom prst="curvedDownArrow">
            <a:avLst>
              <a:gd name="adj1" fmla="val 25000"/>
              <a:gd name="adj2" fmla="val 58410"/>
              <a:gd name="adj3" fmla="val 36125"/>
            </a:avLst>
          </a:prstGeom>
          <a:solidFill>
            <a:schemeClr val="bg1">
              <a:lumMod val="95000"/>
            </a:schemeClr>
          </a:solidFill>
          <a:ln w="38100">
            <a:noFill/>
            <a:headEnd type="oval" w="sm" len="sm"/>
            <a:tailEnd type="triangle" w="sm" len="med"/>
          </a:ln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/>
            <a:endParaRPr lang="en-US" sz="1885">
              <a:solidFill>
                <a:srgbClr val="C00000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B892F-D56A-B67F-DF0E-7B87378DA43D}"/>
              </a:ext>
            </a:extLst>
          </p:cNvPr>
          <p:cNvSpPr/>
          <p:nvPr/>
        </p:nvSpPr>
        <p:spPr>
          <a:xfrm>
            <a:off x="469014" y="1998636"/>
            <a:ext cx="2258129" cy="117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kumimoji="0" lang="en-US" sz="1400" dirty="0">
                <a:solidFill>
                  <a:srgbClr val="095C85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Structural</a:t>
            </a:r>
          </a:p>
          <a:p>
            <a:pPr algn="ctr" eaLnBrk="0" hangingPunct="0"/>
            <a:r>
              <a:rPr kumimoji="0" lang="en-US" sz="1400" dirty="0">
                <a:solidFill>
                  <a:srgbClr val="095C85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FEM Model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77D6F3-0816-7C9B-5750-7A2DE5BE3966}"/>
              </a:ext>
            </a:extLst>
          </p:cNvPr>
          <p:cNvSpPr/>
          <p:nvPr/>
        </p:nvSpPr>
        <p:spPr>
          <a:xfrm>
            <a:off x="6380755" y="3332596"/>
            <a:ext cx="2134595" cy="74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0" latinLnBrk="0" hangingPunct="0"/>
            <a:r>
              <a:rPr kumimoji="0" lang="en-US" sz="1400" dirty="0">
                <a:solidFill>
                  <a:srgbClr val="095C85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Structure Modeled </a:t>
            </a:r>
          </a:p>
          <a:p>
            <a:pPr algn="ctr" eaLnBrk="0" latinLnBrk="0" hangingPunct="0"/>
            <a:r>
              <a:rPr kumimoji="0" lang="en-US" sz="1400" dirty="0">
                <a:solidFill>
                  <a:srgbClr val="095C85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along with Soil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0E5453-3CF0-8447-CB18-610BC546AC11}"/>
              </a:ext>
            </a:extLst>
          </p:cNvPr>
          <p:cNvGrpSpPr/>
          <p:nvPr/>
        </p:nvGrpSpPr>
        <p:grpSpPr>
          <a:xfrm>
            <a:off x="3145695" y="4191876"/>
            <a:ext cx="3103258" cy="663465"/>
            <a:chOff x="3584593" y="5785012"/>
            <a:chExt cx="3590557" cy="9772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A4030E-F9F2-6D8F-D50C-4C6778BC69C2}"/>
                </a:ext>
              </a:extLst>
            </p:cNvPr>
            <p:cNvSpPr/>
            <p:nvPr/>
          </p:nvSpPr>
          <p:spPr>
            <a:xfrm>
              <a:off x="4847324" y="5884894"/>
              <a:ext cx="2327826" cy="741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 eaLnBrk="0" latinLnBrk="0" hangingPunct="0"/>
              <a:r>
                <a:rPr kumimoji="0" lang="en-US" sz="1400" dirty="0">
                  <a:solidFill>
                    <a:srgbClr val="095C85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Force-Displacement       Curves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223E765-4E94-0E37-878E-FD2261D91555}"/>
                </a:ext>
              </a:extLst>
            </p:cNvPr>
            <p:cNvGrpSpPr/>
            <p:nvPr/>
          </p:nvGrpSpPr>
          <p:grpSpPr>
            <a:xfrm>
              <a:off x="3584593" y="5785012"/>
              <a:ext cx="1129651" cy="977251"/>
              <a:chOff x="3135443" y="5715000"/>
              <a:chExt cx="1129651" cy="977251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08ED74A-70A0-32D5-CBD6-AE81D4BBC701}"/>
                  </a:ext>
                </a:extLst>
              </p:cNvPr>
              <p:cNvCxnSpPr/>
              <p:nvPr/>
            </p:nvCxnSpPr>
            <p:spPr>
              <a:xfrm flipV="1">
                <a:off x="3343964" y="5715000"/>
                <a:ext cx="0" cy="977251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11BB92-1502-0333-0C5B-F25E6E359E8B}"/>
                  </a:ext>
                </a:extLst>
              </p:cNvPr>
              <p:cNvCxnSpPr/>
              <p:nvPr/>
            </p:nvCxnSpPr>
            <p:spPr>
              <a:xfrm rot="16200000">
                <a:off x="3700269" y="5965117"/>
                <a:ext cx="0" cy="1129651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52">
                <a:extLst>
                  <a:ext uri="{FF2B5EF4-FFF2-40B4-BE49-F238E27FC236}">
                    <a16:creationId xmlns:a16="http://schemas.microsoft.com/office/drawing/2014/main" id="{22BB58B6-6333-B87F-575B-98C4595951BF}"/>
                  </a:ext>
                </a:extLst>
              </p:cNvPr>
              <p:cNvSpPr/>
              <p:nvPr/>
            </p:nvSpPr>
            <p:spPr>
              <a:xfrm>
                <a:off x="3350694" y="5784232"/>
                <a:ext cx="914400" cy="745710"/>
              </a:xfrm>
              <a:custGeom>
                <a:avLst/>
                <a:gdLst>
                  <a:gd name="connsiteX0" fmla="*/ 0 w 914400"/>
                  <a:gd name="connsiteY0" fmla="*/ 745710 h 745710"/>
                  <a:gd name="connsiteX1" fmla="*/ 253388 w 914400"/>
                  <a:gd name="connsiteY1" fmla="*/ 29613 h 745710"/>
                  <a:gd name="connsiteX2" fmla="*/ 914400 w 914400"/>
                  <a:gd name="connsiteY2" fmla="*/ 150799 h 745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745710">
                    <a:moveTo>
                      <a:pt x="0" y="745710"/>
                    </a:moveTo>
                    <a:cubicBezTo>
                      <a:pt x="50494" y="437237"/>
                      <a:pt x="100988" y="128765"/>
                      <a:pt x="253388" y="29613"/>
                    </a:cubicBezTo>
                    <a:cubicBezTo>
                      <a:pt x="405788" y="-69539"/>
                      <a:pt x="728950" y="108568"/>
                      <a:pt x="914400" y="150799"/>
                    </a:cubicBezTo>
                  </a:path>
                </a:pathLst>
              </a:custGeom>
              <a:noFill/>
              <a:ln w="38100">
                <a:solidFill>
                  <a:srgbClr val="F278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7796399-EB10-56C3-6EFF-42C3FD0103B1}"/>
              </a:ext>
            </a:extLst>
          </p:cNvPr>
          <p:cNvSpPr txBox="1"/>
          <p:nvPr/>
        </p:nvSpPr>
        <p:spPr>
          <a:xfrm>
            <a:off x="3069645" y="116152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95C85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Reactions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4DBCD45-C314-90F5-87F4-F2112848F3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2473"/>
          <a:stretch>
            <a:fillRect/>
          </a:stretch>
        </p:blipFill>
        <p:spPr>
          <a:xfrm>
            <a:off x="6248953" y="3625166"/>
            <a:ext cx="412152" cy="409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E74DBD-41DE-8971-9493-CB60E3531C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8740"/>
          <a:stretch>
            <a:fillRect/>
          </a:stretch>
        </p:blipFill>
        <p:spPr>
          <a:xfrm>
            <a:off x="686527" y="2723661"/>
            <a:ext cx="421221" cy="418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0AC9A-743B-AAD5-78E5-162A0566CB75}"/>
              </a:ext>
            </a:extLst>
          </p:cNvPr>
          <p:cNvSpPr txBox="1"/>
          <p:nvPr/>
        </p:nvSpPr>
        <p:spPr>
          <a:xfrm>
            <a:off x="5905868" y="4722038"/>
            <a:ext cx="32381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050" u="sng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One full ITERATION – Transfer of Loads and springs between Geotech and structure engineers</a:t>
            </a:r>
          </a:p>
        </p:txBody>
      </p:sp>
    </p:spTree>
    <p:extLst>
      <p:ext uri="{BB962C8B-B14F-4D97-AF65-F5344CB8AC3E}">
        <p14:creationId xmlns:p14="http://schemas.microsoft.com/office/powerpoint/2010/main" val="34885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0EBAC2-5798-0D23-EAC2-A741226A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825" y="2936423"/>
            <a:ext cx="2417157" cy="19714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438FE8-9560-1297-8F62-08206FBE9974}"/>
              </a:ext>
            </a:extLst>
          </p:cNvPr>
          <p:cNvSpPr txBox="1">
            <a:spLocks/>
          </p:cNvSpPr>
          <p:nvPr/>
        </p:nvSpPr>
        <p:spPr>
          <a:xfrm>
            <a:off x="66299" y="75073"/>
            <a:ext cx="9077701" cy="637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400" dirty="0"/>
              <a:t>Interaction b/w </a:t>
            </a:r>
            <a:r>
              <a:rPr lang="en-AU" sz="2400" b="1" dirty="0"/>
              <a:t>MIDAS</a:t>
            </a:r>
            <a:r>
              <a:rPr lang="en-AU" sz="2400" dirty="0"/>
              <a:t> Programs – Other Applications</a:t>
            </a:r>
            <a:endParaRPr lang="en-AU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B9DE2-71DB-9798-7E57-145266664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46" y="1082554"/>
            <a:ext cx="3613317" cy="2046095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B174A2B-0145-CEF1-9441-76C9A3FB8A58}"/>
              </a:ext>
            </a:extLst>
          </p:cNvPr>
          <p:cNvSpPr/>
          <p:nvPr/>
        </p:nvSpPr>
        <p:spPr>
          <a:xfrm>
            <a:off x="1422467" y="2482412"/>
            <a:ext cx="2117358" cy="460942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Only load from the buildings is Considered</a:t>
            </a:r>
          </a:p>
        </p:txBody>
      </p:sp>
      <p:pic>
        <p:nvPicPr>
          <p:cNvPr id="7" name="2020-11-03_16-03-49">
            <a:hlinkClick r:id="" action="ppaction://media"/>
            <a:extLst>
              <a:ext uri="{FF2B5EF4-FFF2-40B4-BE49-F238E27FC236}">
                <a16:creationId xmlns:a16="http://schemas.microsoft.com/office/drawing/2014/main" id="{1E8017EE-B330-79E8-B07C-1F270EF9B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1347" y="897294"/>
            <a:ext cx="2280729" cy="25490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4D5AE76-E977-0D09-C4DB-3AD1D28DD878}"/>
              </a:ext>
            </a:extLst>
          </p:cNvPr>
          <p:cNvSpPr/>
          <p:nvPr/>
        </p:nvSpPr>
        <p:spPr>
          <a:xfrm>
            <a:off x="3743372" y="1260835"/>
            <a:ext cx="3258319" cy="1154225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The building along with foundation is considered.</a:t>
            </a:r>
          </a:p>
          <a:p>
            <a:pPr algn="ctr"/>
            <a:r>
              <a:rPr lang="en-US" sz="900" dirty="0"/>
              <a:t> Hence Differential Displacement can be easily estimated which in real results in cracks in the building.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A223D6-687E-DE0E-0C4E-195557737D0F}"/>
              </a:ext>
            </a:extLst>
          </p:cNvPr>
          <p:cNvSpPr txBox="1"/>
          <p:nvPr/>
        </p:nvSpPr>
        <p:spPr>
          <a:xfrm>
            <a:off x="195941" y="800526"/>
            <a:ext cx="8320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Effect of Groundworks on adjacent Structures and Vice Versa.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C19705-5AAA-6450-A6CE-4F164EC5E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064" y="3067291"/>
            <a:ext cx="2048761" cy="1840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65B6B1-706B-EA4D-1BD6-998D6F64F91F}"/>
              </a:ext>
            </a:extLst>
          </p:cNvPr>
          <p:cNvSpPr txBox="1"/>
          <p:nvPr/>
        </p:nvSpPr>
        <p:spPr>
          <a:xfrm>
            <a:off x="6211707" y="3711356"/>
            <a:ext cx="2834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dirty="0"/>
              <a:t>Note that, </a:t>
            </a:r>
            <a:r>
              <a:rPr lang="en-IN" sz="1400" b="1" dirty="0"/>
              <a:t>modelling time</a:t>
            </a:r>
            <a:r>
              <a:rPr lang="en-IN" sz="1400" dirty="0"/>
              <a:t> is </a:t>
            </a:r>
            <a:r>
              <a:rPr lang="en-IN" sz="1400" b="1" dirty="0"/>
              <a:t>significantly reduced</a:t>
            </a:r>
            <a:r>
              <a:rPr lang="en-IN" sz="1400" dirty="0"/>
              <a:t> as now only ground needs to be modelled after importing the Structure.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ED34336-FFA8-DE5A-504F-AC149B1C26DF}"/>
              </a:ext>
            </a:extLst>
          </p:cNvPr>
          <p:cNvSpPr/>
          <p:nvPr/>
        </p:nvSpPr>
        <p:spPr>
          <a:xfrm rot="19859278">
            <a:off x="6245526" y="3552017"/>
            <a:ext cx="224452" cy="1975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735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10" grpId="0"/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C0BEF-8A38-3776-B058-1D85D9D5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3990-C749-B5B5-70A1-10577420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19" y="1665514"/>
            <a:ext cx="3227116" cy="107278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Soil Continuum Method - Advantages</a:t>
            </a:r>
            <a:endParaRPr lang="en-AU" sz="24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BF2EC-4CF6-A19C-0F99-7C03C305D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535" y="322444"/>
            <a:ext cx="5270271" cy="3002054"/>
          </a:xfrm>
        </p:spPr>
        <p:txBody>
          <a:bodyPr>
            <a:normAutofit/>
          </a:bodyPr>
          <a:lstStyle/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Plastic Nature of Soil is considered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Pile Group Effect is considered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All Geotechnical/Geological features such as Topography, Strata, Faults etc can be considered.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Time Dependent Properties consideration for Concrete and Soil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This Method can be considered as a CHECK to assess the stability of the Building/Bridge with the above-mentioned effects considered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Also, this method can be helpful in DESIGN OPTIMIZATION as optimal Spring Data is calculated. 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Multiple Analysis (iterations) maybe required to be carried out with updated loads for design optimization.</a:t>
            </a:r>
          </a:p>
          <a:p>
            <a:pPr marL="0" indent="0">
              <a:buNone/>
            </a:pPr>
            <a:endParaRPr lang="en-IN" sz="11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AU" sz="11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0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379BF29-8D8D-4086-7636-DA52B15BBE06}"/>
              </a:ext>
            </a:extLst>
          </p:cNvPr>
          <p:cNvSpPr/>
          <p:nvPr/>
        </p:nvSpPr>
        <p:spPr>
          <a:xfrm>
            <a:off x="319005" y="1571625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313C9BF-5E3A-9137-EFE6-01D07D7F27C5}"/>
              </a:ext>
            </a:extLst>
          </p:cNvPr>
          <p:cNvSpPr/>
          <p:nvPr/>
        </p:nvSpPr>
        <p:spPr>
          <a:xfrm>
            <a:off x="676192" y="1571625"/>
            <a:ext cx="2762250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Soil Structure Interaction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9875636-A5C9-5095-4C3B-B2561F344BF2}"/>
              </a:ext>
            </a:extLst>
          </p:cNvPr>
          <p:cNvSpPr/>
          <p:nvPr/>
        </p:nvSpPr>
        <p:spPr>
          <a:xfrm>
            <a:off x="319005" y="2038350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76EDE8EB-3CF3-CFCA-59FC-51F98E46E10C}"/>
              </a:ext>
            </a:extLst>
          </p:cNvPr>
          <p:cNvSpPr/>
          <p:nvPr/>
        </p:nvSpPr>
        <p:spPr>
          <a:xfrm>
            <a:off x="676192" y="2038350"/>
            <a:ext cx="4252913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Various SSI Methods</a:t>
            </a: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CFFFEFED-C223-A416-BA12-39E1FA80C167}"/>
              </a:ext>
            </a:extLst>
          </p:cNvPr>
          <p:cNvSpPr/>
          <p:nvPr/>
        </p:nvSpPr>
        <p:spPr>
          <a:xfrm>
            <a:off x="319005" y="2505075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67408B9-143C-756D-444D-C4EBA324B5D4}"/>
              </a:ext>
            </a:extLst>
          </p:cNvPr>
          <p:cNvSpPr/>
          <p:nvPr/>
        </p:nvSpPr>
        <p:spPr>
          <a:xfrm>
            <a:off x="676192" y="2505075"/>
            <a:ext cx="41290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Detailed Analysis using Soil Continuum Method </a:t>
            </a:r>
            <a:endParaRPr lang="en-US" sz="15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7C74BC63-22CE-03C4-395B-B87FAB113C97}"/>
              </a:ext>
            </a:extLst>
          </p:cNvPr>
          <p:cNvSpPr/>
          <p:nvPr/>
        </p:nvSpPr>
        <p:spPr>
          <a:xfrm>
            <a:off x="319005" y="2971800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95502B0-246E-067B-ECD7-89DF33814618}"/>
              </a:ext>
            </a:extLst>
          </p:cNvPr>
          <p:cNvSpPr/>
          <p:nvPr/>
        </p:nvSpPr>
        <p:spPr>
          <a:xfrm>
            <a:off x="676192" y="2930706"/>
            <a:ext cx="5737671" cy="2155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Interaction Between Midas Geotechnical and Structural Platforms</a:t>
            </a:r>
            <a:endParaRPr lang="en-US" sz="15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25B6443B-3EAB-0F3D-9010-40F9D725813C}"/>
              </a:ext>
            </a:extLst>
          </p:cNvPr>
          <p:cNvSpPr/>
          <p:nvPr/>
        </p:nvSpPr>
        <p:spPr>
          <a:xfrm>
            <a:off x="319005" y="3438525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05.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C701791A-D8DB-B976-C8A5-BBC36615B82A}"/>
              </a:ext>
            </a:extLst>
          </p:cNvPr>
          <p:cNvSpPr/>
          <p:nvPr/>
        </p:nvSpPr>
        <p:spPr>
          <a:xfrm>
            <a:off x="676192" y="3438525"/>
            <a:ext cx="3938587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Advantages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66684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7538-D7A2-7DC7-6F9D-32995BDD5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1CCA-D600-005E-C300-45E273CB4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19" y="1665514"/>
            <a:ext cx="3227116" cy="107278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Interaction between Midas Programs- Advantages</a:t>
            </a:r>
            <a:endParaRPr lang="en-AU" sz="24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E0D55-80E2-7022-8769-98BB6BF6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535" y="322444"/>
            <a:ext cx="5270271" cy="3002054"/>
          </a:xfrm>
        </p:spPr>
        <p:txBody>
          <a:bodyPr>
            <a:normAutofit/>
          </a:bodyPr>
          <a:lstStyle/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Plastic Nature of Soil is considered</a:t>
            </a:r>
          </a:p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Pile Group Effect is considered</a:t>
            </a:r>
          </a:p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All Geotechnical/Geological features such as Topography, Strata, Faults etc can be considered.</a:t>
            </a:r>
          </a:p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Time Dependent Properties consideration for Concrete and Soil</a:t>
            </a:r>
          </a:p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This Method can be considered as a CHECK to assess the stability of the Building/Bridge with the above-mentioned effects considered</a:t>
            </a:r>
          </a:p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Also, this method can be helpful in DESIGN OPTIMIZATION as optimal Spring Data is calculated. </a:t>
            </a:r>
          </a:p>
          <a:p>
            <a:r>
              <a:rPr lang="en-IN" sz="1100" dirty="0">
                <a:solidFill>
                  <a:schemeClr val="bg2">
                    <a:lumMod val="90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Multiple Analysis maybe required to be carried out with updated loads for design optimization.</a:t>
            </a:r>
          </a:p>
          <a:p>
            <a:pPr marL="0" indent="0">
              <a:buNone/>
            </a:pPr>
            <a:endParaRPr lang="en-IN" sz="1100" dirty="0">
              <a:solidFill>
                <a:schemeClr val="bg2">
                  <a:lumMod val="9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AU" sz="1100" dirty="0">
              <a:solidFill>
                <a:schemeClr val="bg2">
                  <a:lumMod val="90000"/>
                </a:schemeClr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DF57F3-5B4A-C438-ED0F-1EAD1638555C}"/>
              </a:ext>
            </a:extLst>
          </p:cNvPr>
          <p:cNvSpPr txBox="1">
            <a:spLocks/>
          </p:cNvSpPr>
          <p:nvPr/>
        </p:nvSpPr>
        <p:spPr>
          <a:xfrm>
            <a:off x="3625535" y="2908119"/>
            <a:ext cx="5041671" cy="1495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Defining required Interaction between Structure elements and Soil Continuum such as </a:t>
            </a:r>
            <a:r>
              <a:rPr lang="en-IN" sz="11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Interface – Tension Cut Off, Slip, Crack etc.,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Efficient data transfer between Geotech and Structure Teams as Geotech and structure software talk to each other directly.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Direct Spring or Force or Displacement transfer from Geotech to Structure software.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Highly helpful for Critical Structures like Integral Bridge.</a:t>
            </a:r>
          </a:p>
          <a:p>
            <a:r>
              <a:rPr lang="en-IN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Significant reduction is modelling time as the structure is imported.</a:t>
            </a:r>
          </a:p>
          <a:p>
            <a:endParaRPr lang="en-IN" sz="11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IN" sz="11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IN" sz="11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IN" sz="11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5603A11-1043-7B38-2AD9-0F75DDF4708C}"/>
              </a:ext>
            </a:extLst>
          </p:cNvPr>
          <p:cNvSpPr/>
          <p:nvPr/>
        </p:nvSpPr>
        <p:spPr>
          <a:xfrm>
            <a:off x="3402874" y="2936740"/>
            <a:ext cx="222661" cy="1704703"/>
          </a:xfrm>
          <a:prstGeom prst="leftBrace">
            <a:avLst>
              <a:gd name="adj1" fmla="val 90467"/>
              <a:gd name="adj2" fmla="val 50383"/>
            </a:avLst>
          </a:prstGeom>
          <a:ln>
            <a:solidFill>
              <a:srgbClr val="F278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25CB5-6EFF-679C-022A-101B57BB6844}"/>
              </a:ext>
            </a:extLst>
          </p:cNvPr>
          <p:cNvSpPr txBox="1"/>
          <p:nvPr/>
        </p:nvSpPr>
        <p:spPr>
          <a:xfrm>
            <a:off x="2318953" y="3558258"/>
            <a:ext cx="1195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solidFill>
                  <a:srgbClr val="F27806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Additional Benefits</a:t>
            </a:r>
          </a:p>
        </p:txBody>
      </p:sp>
    </p:spTree>
    <p:extLst>
      <p:ext uri="{BB962C8B-B14F-4D97-AF65-F5344CB8AC3E}">
        <p14:creationId xmlns:p14="http://schemas.microsoft.com/office/powerpoint/2010/main" val="17126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DA77-FAE8-56CE-E1A2-1CBEFBA89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A7E1-90B2-4298-B634-B4D7EC231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78477"/>
            <a:ext cx="8001000" cy="1790700"/>
          </a:xfrm>
        </p:spPr>
        <p:txBody>
          <a:bodyPr>
            <a:noAutofit/>
          </a:bodyPr>
          <a:lstStyle/>
          <a:p>
            <a:r>
              <a:rPr lang="en-US" sz="36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NX Interact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9E5D-C055-1CCA-0A53-F1F068520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7334794" cy="1241425"/>
          </a:xfrm>
        </p:spPr>
        <p:txBody>
          <a:bodyPr>
            <a:normAutofit/>
          </a:bodyPr>
          <a:lstStyle/>
          <a:p>
            <a:r>
              <a:rPr lang="en-AU" sz="18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Fully Automated </a:t>
            </a:r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Data Transfer </a:t>
            </a:r>
            <a:r>
              <a:rPr lang="en-AU" sz="18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via API </a:t>
            </a:r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for </a:t>
            </a:r>
            <a:r>
              <a:rPr lang="en-AU" sz="18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Iterative SSI Analysis </a:t>
            </a:r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among MIDAS Programs</a:t>
            </a:r>
          </a:p>
        </p:txBody>
      </p:sp>
    </p:spTree>
    <p:extLst>
      <p:ext uri="{BB962C8B-B14F-4D97-AF65-F5344CB8AC3E}">
        <p14:creationId xmlns:p14="http://schemas.microsoft.com/office/powerpoint/2010/main" val="572537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6D850-06EC-7E92-8C1D-FABB2343B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131"/>
            <a:ext cx="7886700" cy="1221378"/>
          </a:xfrm>
        </p:spPr>
        <p:txBody>
          <a:bodyPr>
            <a:normAutofit/>
          </a:bodyPr>
          <a:lstStyle/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NX Interact function </a:t>
            </a:r>
            <a:r>
              <a:rPr lang="en-AU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Automates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the </a:t>
            </a:r>
            <a:r>
              <a:rPr lang="en-AU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Iterative SSI 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analysis and data transfer between GTS NX and CIVIL NX/GEN NX via API.</a:t>
            </a:r>
          </a:p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 can input </a:t>
            </a:r>
            <a:r>
              <a:rPr lang="en-AU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number of iterations 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Eg: 5,10..</a:t>
            </a:r>
            <a:endParaRPr lang="en-A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0EC-37A8-12A3-50B3-15DBF548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673" y="1244465"/>
            <a:ext cx="3174974" cy="3053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2A4D4-6809-46E9-E221-482FD932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64" y="1620293"/>
            <a:ext cx="3723436" cy="22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28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CB573-9144-9083-F72A-57B5A46B8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6" y="1340348"/>
            <a:ext cx="3694201" cy="2462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0C3AE56-7854-2E4B-4B2B-CCD1B383227E}"/>
              </a:ext>
            </a:extLst>
          </p:cNvPr>
          <p:cNvSpPr/>
          <p:nvPr/>
        </p:nvSpPr>
        <p:spPr>
          <a:xfrm>
            <a:off x="4356462" y="2363602"/>
            <a:ext cx="620486" cy="424543"/>
          </a:xfrm>
          <a:prstGeom prst="rightArrow">
            <a:avLst/>
          </a:prstGeom>
          <a:solidFill>
            <a:srgbClr val="F27806"/>
          </a:solidFill>
          <a:ln>
            <a:solidFill>
              <a:srgbClr val="F278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4F92C-A2B7-65BF-9227-74F5A869B75E}"/>
              </a:ext>
            </a:extLst>
          </p:cNvPr>
          <p:cNvSpPr txBox="1"/>
          <p:nvPr/>
        </p:nvSpPr>
        <p:spPr>
          <a:xfrm>
            <a:off x="3990702" y="2788145"/>
            <a:ext cx="1352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With</a:t>
            </a:r>
            <a:br>
              <a:rPr lang="en-US" sz="1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</a:br>
            <a:r>
              <a:rPr lang="en-US" sz="1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NX Interact</a:t>
            </a:r>
            <a:endParaRPr lang="en-AU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C4453-56B8-5BDF-AC18-1227C87EE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282" y="1340349"/>
            <a:ext cx="3694202" cy="2462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89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9DE1-D1FC-A2D1-6503-57AF0C3D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02602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CF47F-1BBF-12A0-0972-7E159A665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8" y="912359"/>
            <a:ext cx="3969113" cy="23487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6F72FE5-2035-8274-CB3D-046738EC49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328116"/>
              </p:ext>
            </p:extLst>
          </p:nvPr>
        </p:nvGraphicFramePr>
        <p:xfrm>
          <a:off x="3906520" y="1428342"/>
          <a:ext cx="5237480" cy="360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199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E5573-DF38-77DF-DF7E-14034BBAA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226450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7173-ABB9-B4C1-764A-2BB15BFC7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78477"/>
            <a:ext cx="8001000" cy="1790700"/>
          </a:xfrm>
        </p:spPr>
        <p:txBody>
          <a:bodyPr>
            <a:normAutofit/>
          </a:bodyPr>
          <a:lstStyle/>
          <a:p>
            <a:r>
              <a:rPr lang="en-US" sz="4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Soil Structure Interaction (SSI)</a:t>
            </a:r>
            <a:endParaRPr lang="en-A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6DD15-C890-358E-EE17-2147959B50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0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it?</a:t>
            </a:r>
          </a:p>
          <a:p>
            <a:r>
              <a:rPr lang="en-AU" sz="20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Applicability?</a:t>
            </a:r>
          </a:p>
        </p:txBody>
      </p:sp>
    </p:spTree>
    <p:extLst>
      <p:ext uri="{BB962C8B-B14F-4D97-AF65-F5344CB8AC3E}">
        <p14:creationId xmlns:p14="http://schemas.microsoft.com/office/powerpoint/2010/main" val="325906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9EDA75-2B83-974A-D794-78C058DB6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891" y="1084217"/>
            <a:ext cx="3840480" cy="2937199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kumimoji="0" lang="en-IN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What is SSI ?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Symbol" panose="05050102010706020507" pitchFamily="18" charset="2"/>
              <a:buChar char=""/>
            </a:pPr>
            <a:r>
              <a:rPr kumimoji="0"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Interaction of Stiffness and Deformation between Structure and Soil</a:t>
            </a:r>
          </a:p>
          <a:p>
            <a:pPr>
              <a:lnSpc>
                <a:spcPct val="170000"/>
              </a:lnSpc>
              <a:buFont typeface="Symbol" panose="05050102010706020507" pitchFamily="18" charset="2"/>
              <a:buChar char=""/>
            </a:pPr>
            <a:endParaRPr kumimoji="0" lang="en-IN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>
              <a:lnSpc>
                <a:spcPct val="170000"/>
              </a:lnSpc>
              <a:buFont typeface="Symbol" panose="05050102010706020507" pitchFamily="18" charset="2"/>
              <a:buChar char=""/>
            </a:pPr>
            <a:r>
              <a:rPr kumimoji="0"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Necessary for Adequate Assessment of Stresses and Forces in the Supporting Structure</a:t>
            </a:r>
          </a:p>
          <a:p>
            <a:endParaRPr lang="en-IN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7877558-70D8-B645-603D-D6CE3AA79BEA}"/>
              </a:ext>
            </a:extLst>
          </p:cNvPr>
          <p:cNvSpPr txBox="1">
            <a:spLocks/>
          </p:cNvSpPr>
          <p:nvPr/>
        </p:nvSpPr>
        <p:spPr>
          <a:xfrm>
            <a:off x="5087982" y="1084217"/>
            <a:ext cx="3544431" cy="2865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Why SSI ?</a:t>
            </a:r>
            <a:br>
              <a:rPr lang="en-IN" sz="12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endParaRPr lang="en-IN" sz="12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Supporting Soil, 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Generates Loading and 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Provides Resistance to Loading</a:t>
            </a:r>
          </a:p>
          <a:p>
            <a:pPr>
              <a:buFont typeface="Symbol" panose="05050102010706020507" pitchFamily="18" charset="2"/>
              <a:buChar char=""/>
            </a:pPr>
            <a:endParaRPr lang="en-IN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Force on Deck and Pier depends on, 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Location of the foundation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Flexibility of foundation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en-IN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Supporting Soil Behaviour</a:t>
            </a:r>
          </a:p>
          <a:p>
            <a:endParaRPr lang="en-IN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900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E7FD5A-71EC-514B-E187-86DD2DE1E1BD}"/>
              </a:ext>
            </a:extLst>
          </p:cNvPr>
          <p:cNvSpPr txBox="1"/>
          <p:nvPr/>
        </p:nvSpPr>
        <p:spPr>
          <a:xfrm>
            <a:off x="2286000" y="1417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Applicability</a:t>
            </a:r>
            <a:endParaRPr lang="en-AU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FB39D-E829-FED5-B731-40EDBBD7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61" y="1700179"/>
            <a:ext cx="3801507" cy="2364464"/>
          </a:xfrm>
          <a:prstGeom prst="rect">
            <a:avLst/>
          </a:prstGeom>
        </p:spPr>
      </p:pic>
      <p:pic>
        <p:nvPicPr>
          <p:cNvPr id="8" name="Picture 7" descr="A close-up of a stack of colorful boxes&#10;&#10;AI-generated content may be incorrect.">
            <a:extLst>
              <a:ext uri="{FF2B5EF4-FFF2-40B4-BE49-F238E27FC236}">
                <a16:creationId xmlns:a16="http://schemas.microsoft.com/office/drawing/2014/main" id="{A2071F24-995D-4A74-9DBC-B82E4D7D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3" y="749063"/>
            <a:ext cx="4604657" cy="20589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C6C-2F6C-9586-E380-71D6BB48E738}"/>
              </a:ext>
            </a:extLst>
          </p:cNvPr>
          <p:cNvSpPr txBox="1"/>
          <p:nvPr/>
        </p:nvSpPr>
        <p:spPr>
          <a:xfrm>
            <a:off x="5692018" y="4210319"/>
            <a:ext cx="2775857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kumimoji="0" lang="en-IN" sz="16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Deep Excavation</a:t>
            </a:r>
          </a:p>
        </p:txBody>
      </p:sp>
      <p:pic>
        <p:nvPicPr>
          <p:cNvPr id="6" name="Picture 5" descr="A diagram of a red box with a rainbow colored square&#10;&#10;AI-generated content may be incorrect.">
            <a:extLst>
              <a:ext uri="{FF2B5EF4-FFF2-40B4-BE49-F238E27FC236}">
                <a16:creationId xmlns:a16="http://schemas.microsoft.com/office/drawing/2014/main" id="{0BC4E9E3-8687-8FF2-F1E0-9DA9460CF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17" y="2612610"/>
            <a:ext cx="3745654" cy="2342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A3A4C4-A3A2-BDC8-2564-3B3E61ECB7E4}"/>
              </a:ext>
            </a:extLst>
          </p:cNvPr>
          <p:cNvSpPr txBox="1"/>
          <p:nvPr/>
        </p:nvSpPr>
        <p:spPr>
          <a:xfrm>
            <a:off x="1076115" y="4727229"/>
            <a:ext cx="2775857" cy="45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kumimoji="0" lang="en-IN" sz="16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Pile Raft Foundation </a:t>
            </a:r>
          </a:p>
        </p:txBody>
      </p:sp>
    </p:spTree>
    <p:extLst>
      <p:ext uri="{BB962C8B-B14F-4D97-AF65-F5344CB8AC3E}">
        <p14:creationId xmlns:p14="http://schemas.microsoft.com/office/powerpoint/2010/main" val="29148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0F405D-897E-BCB0-FFFC-FCBEF983F3AF}"/>
              </a:ext>
            </a:extLst>
          </p:cNvPr>
          <p:cNvSpPr txBox="1"/>
          <p:nvPr/>
        </p:nvSpPr>
        <p:spPr>
          <a:xfrm>
            <a:off x="2286000" y="1417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Applicability</a:t>
            </a:r>
            <a:endParaRPr lang="en-A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0B6432-7EBB-AD26-3CC8-C0328DF6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76" r="19756" b="3"/>
          <a:stretch>
            <a:fillRect/>
          </a:stretch>
        </p:blipFill>
        <p:spPr>
          <a:xfrm>
            <a:off x="5549979" y="2122171"/>
            <a:ext cx="3413077" cy="242497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E5AAC8-B219-7CE8-3DEB-B2DCAB7AB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13" y="2233335"/>
            <a:ext cx="3703421" cy="20670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BD7E17-DB28-178E-23D9-8DADF89C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51" y="4557383"/>
            <a:ext cx="7886700" cy="480742"/>
          </a:xfrm>
        </p:spPr>
        <p:txBody>
          <a:bodyPr anchor="ctr">
            <a:noAutofit/>
          </a:bodyPr>
          <a:lstStyle/>
          <a:p>
            <a:pPr algn="ctr"/>
            <a:r>
              <a:rPr lang="en-IN" sz="20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Shafts, Tunnels, Subway Structures,  and Bridges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ADC395-BA8E-E9E1-701C-730BA802F8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93" r="2" b="13295"/>
          <a:stretch>
            <a:fillRect/>
          </a:stretch>
        </p:blipFill>
        <p:spPr>
          <a:xfrm>
            <a:off x="3184071" y="725575"/>
            <a:ext cx="2775857" cy="1981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52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3A202-1906-B550-662F-E941E8E66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DF2BBB-215E-6115-E20A-C74163D9EA79}"/>
              </a:ext>
            </a:extLst>
          </p:cNvPr>
          <p:cNvSpPr txBox="1"/>
          <p:nvPr/>
        </p:nvSpPr>
        <p:spPr>
          <a:xfrm>
            <a:off x="1959428" y="176875"/>
            <a:ext cx="5225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Broad Classification of SSI Methods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4B9BC7-425B-8E19-9FE8-481C85B23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7" r="50000" b="44725"/>
          <a:stretch/>
        </p:blipFill>
        <p:spPr>
          <a:xfrm>
            <a:off x="0" y="771168"/>
            <a:ext cx="4048537" cy="1953873"/>
          </a:xfrm>
          <a:prstGeom prst="rect">
            <a:avLst/>
          </a:prstGeom>
        </p:spPr>
      </p:pic>
      <p:pic>
        <p:nvPicPr>
          <p:cNvPr id="13" name="그림 19">
            <a:extLst>
              <a:ext uri="{FF2B5EF4-FFF2-40B4-BE49-F238E27FC236}">
                <a16:creationId xmlns:a16="http://schemas.microsoft.com/office/drawing/2014/main" id="{4E5CB1A9-A2DC-FB9A-3CF6-7FCADA077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" y="2974671"/>
            <a:ext cx="4190400" cy="1938768"/>
          </a:xfrm>
          <a:prstGeom prst="rect">
            <a:avLst/>
          </a:prstGeom>
        </p:spPr>
      </p:pic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B0E880E5-31AA-805D-1288-C6FD5030D393}"/>
              </a:ext>
            </a:extLst>
          </p:cNvPr>
          <p:cNvSpPr txBox="1">
            <a:spLocks/>
          </p:cNvSpPr>
          <p:nvPr/>
        </p:nvSpPr>
        <p:spPr>
          <a:xfrm>
            <a:off x="4167051" y="897030"/>
            <a:ext cx="4976949" cy="2186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Substructure Method</a:t>
            </a:r>
          </a:p>
          <a:p>
            <a:r>
              <a:rPr lang="en-US" altLang="ko-KR" sz="105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Based on superposition of events, it separates the problem into two simpler parts.</a:t>
            </a:r>
          </a:p>
          <a:p>
            <a:r>
              <a:rPr lang="en-US" altLang="ko-KR" sz="105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1) Free Field Analysis: The reaction / response of the soil is determined </a:t>
            </a:r>
          </a:p>
          <a:p>
            <a:r>
              <a:rPr lang="en-US" altLang="ko-KR" sz="105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   (mainly where the structure will be)</a:t>
            </a:r>
          </a:p>
          <a:p>
            <a:r>
              <a:rPr lang="en-US" altLang="ko-KR" sz="105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2) Structural Analysis: The soil can be modeled as spring damper system(impedance) with that response. The detailed structure is designed with the idealization of soil as independent damper spring</a:t>
            </a:r>
          </a:p>
          <a:p>
            <a:endParaRPr lang="en-US" altLang="ko-KR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sz="12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Eg</a:t>
            </a:r>
            <a:r>
              <a:rPr lang="en-US" altLang="ko-KR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: </a:t>
            </a:r>
            <a:r>
              <a:rPr lang="en-US" altLang="ko-KR" sz="12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Wrinkler</a:t>
            </a:r>
            <a:r>
              <a:rPr lang="en-US" altLang="ko-KR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Springs, Springs from Empirical Equations </a:t>
            </a:r>
            <a:r>
              <a:rPr lang="en-US" altLang="ko-KR" sz="12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etc</a:t>
            </a:r>
            <a:endParaRPr lang="en-US" altLang="ko-KR" sz="12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5" name="내용 개체 틀 2">
            <a:extLst>
              <a:ext uri="{FF2B5EF4-FFF2-40B4-BE49-F238E27FC236}">
                <a16:creationId xmlns:a16="http://schemas.microsoft.com/office/drawing/2014/main" id="{BA4DF029-4CB8-01DE-3CA0-2AFBCFB4B38B}"/>
              </a:ext>
            </a:extLst>
          </p:cNvPr>
          <p:cNvSpPr txBox="1">
            <a:spLocks/>
          </p:cNvSpPr>
          <p:nvPr/>
        </p:nvSpPr>
        <p:spPr>
          <a:xfrm>
            <a:off x="4498948" y="3253816"/>
            <a:ext cx="4645052" cy="138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1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Direct Method</a:t>
            </a:r>
          </a:p>
          <a:p>
            <a:r>
              <a:rPr lang="en-US" altLang="ko-KR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The soil-structure system is modeled and analyzed in one step directly</a:t>
            </a:r>
          </a:p>
          <a:p>
            <a:r>
              <a:rPr lang="en-US" altLang="ko-KR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Get response with of both soil and structure simultaneously.</a:t>
            </a:r>
          </a:p>
          <a:p>
            <a:r>
              <a:rPr lang="en-US" altLang="ko-KR" sz="11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Numerical methods: Continuum Methods FEM, FDM</a:t>
            </a:r>
          </a:p>
        </p:txBody>
      </p:sp>
    </p:spTree>
    <p:extLst>
      <p:ext uri="{BB962C8B-B14F-4D97-AF65-F5344CB8AC3E}">
        <p14:creationId xmlns:p14="http://schemas.microsoft.com/office/powerpoint/2010/main" val="32731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3A595-3B67-FDFE-C099-83CD557B5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0F53-9AC9-F5F9-D942-EF656E0D3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878477"/>
            <a:ext cx="8001000" cy="1790700"/>
          </a:xfrm>
        </p:spPr>
        <p:txBody>
          <a:bodyPr>
            <a:normAutofit/>
          </a:bodyPr>
          <a:lstStyle/>
          <a:p>
            <a:r>
              <a:rPr lang="en-US" sz="20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Substructure Method</a:t>
            </a:r>
            <a:br>
              <a:rPr lang="en-US" sz="4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</a:br>
            <a:r>
              <a:rPr lang="en-US" sz="4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Various SSI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FB3F1-FB33-D030-F099-BA171A02D5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For Spring Stiffness Calculation</a:t>
            </a:r>
          </a:p>
        </p:txBody>
      </p:sp>
    </p:spTree>
    <p:extLst>
      <p:ext uri="{BB962C8B-B14F-4D97-AF65-F5344CB8AC3E}">
        <p14:creationId xmlns:p14="http://schemas.microsoft.com/office/powerpoint/2010/main" val="384931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CD1E-FD87-07AD-86FC-6A011D96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29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Linear Springs</a:t>
            </a:r>
            <a:endParaRPr lang="en-AU" sz="29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ACAC4-D7A9-7037-E672-F3371123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82236"/>
            <a:ext cx="2949575" cy="28590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Winkler Foundation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Bowles’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Vesic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Poulos &amp; Davis Elastic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Etc.,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CF802D-2ADF-A3B1-39FB-FCB888FCD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612" y="730534"/>
            <a:ext cx="4629150" cy="2292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E6277-C044-8F4F-2D1E-65794201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744" y="3189205"/>
            <a:ext cx="2534856" cy="7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248"/>
      </p:ext>
    </p:extLst>
  </p:cSld>
  <p:clrMapOvr>
    <a:masterClrMapping/>
  </p:clrMapOvr>
</p:sld>
</file>

<file path=ppt/theme/theme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969</Words>
  <Application>Microsoft Office PowerPoint</Application>
  <PresentationFormat>On-screen Show (16:9)</PresentationFormat>
  <Paragraphs>137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Malgun Gothic</vt:lpstr>
      <vt:lpstr>Pretendard</vt:lpstr>
      <vt:lpstr>Aptos</vt:lpstr>
      <vt:lpstr>Aptos Display</vt:lpstr>
      <vt:lpstr>Arial</vt:lpstr>
      <vt:lpstr>Symbol</vt:lpstr>
      <vt:lpstr>13_Custom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PowerPoint Presentation</vt:lpstr>
      <vt:lpstr>PowerPoint Presentation</vt:lpstr>
      <vt:lpstr>Soil Structure Interaction (SSI)</vt:lpstr>
      <vt:lpstr>PowerPoint Presentation</vt:lpstr>
      <vt:lpstr>PowerPoint Presentation</vt:lpstr>
      <vt:lpstr>Shafts, Tunnels, Subway Structures,  and Bridges</vt:lpstr>
      <vt:lpstr>PowerPoint Presentation</vt:lpstr>
      <vt:lpstr>Substructure Method Various SSI Methods</vt:lpstr>
      <vt:lpstr>Linear Springs</vt:lpstr>
      <vt:lpstr>PowerPoint Presentation</vt:lpstr>
      <vt:lpstr>Multilinear/P-y/T-z/ Nonlinear Springs</vt:lpstr>
      <vt:lpstr>Direct Method Detailed Analysis using Soil Continuum Method </vt:lpstr>
      <vt:lpstr>Soil Continuum Method</vt:lpstr>
      <vt:lpstr>PowerPoint Presentation</vt:lpstr>
      <vt:lpstr>Soil Continuum Method - Advantages</vt:lpstr>
      <vt:lpstr>Interaction Between Midas Geotechnical and Structural Platforms</vt:lpstr>
      <vt:lpstr>Soil Continuum Method using MIDAS Programs - For Spring Stiffness</vt:lpstr>
      <vt:lpstr>PowerPoint Presentation</vt:lpstr>
      <vt:lpstr>Soil Continuum Method - Advantages</vt:lpstr>
      <vt:lpstr>Interaction between Midas Programs- Advantages</vt:lpstr>
      <vt:lpstr>NX Interact</vt:lpstr>
      <vt:lpstr>PowerPoint Presentation</vt:lpstr>
      <vt:lpstr>PowerPoint Presentation</vt:lpstr>
      <vt:lpstr>Example:</vt:lpstr>
      <vt:lpstr>Thank You!!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Harsha Tadavarthi</cp:lastModifiedBy>
  <cp:revision>10</cp:revision>
  <dcterms:created xsi:type="dcterms:W3CDTF">2026-02-03T01:06:45Z</dcterms:created>
  <dcterms:modified xsi:type="dcterms:W3CDTF">2026-03-16T05:06:26Z</dcterms:modified>
</cp:coreProperties>
</file>