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4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3050" y="63"/>
            <a:ext cx="697230" cy="643255"/>
          </a:xfrm>
          <a:custGeom>
            <a:avLst/>
            <a:gdLst/>
            <a:ahLst/>
            <a:cxnLst/>
            <a:rect l="l" t="t" r="r" b="b"/>
            <a:pathLst>
              <a:path w="697230" h="643255">
                <a:moveTo>
                  <a:pt x="696912" y="0"/>
                </a:moveTo>
                <a:lnTo>
                  <a:pt x="0" y="0"/>
                </a:lnTo>
                <a:lnTo>
                  <a:pt x="0" y="642937"/>
                </a:lnTo>
                <a:lnTo>
                  <a:pt x="696912" y="642937"/>
                </a:lnTo>
                <a:lnTo>
                  <a:pt x="696912" y="0"/>
                </a:lnTo>
                <a:close/>
              </a:path>
            </a:pathLst>
          </a:custGeom>
          <a:solidFill>
            <a:srgbClr val="D60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3050" y="63"/>
            <a:ext cx="697230" cy="643255"/>
          </a:xfrm>
          <a:custGeom>
            <a:avLst/>
            <a:gdLst/>
            <a:ahLst/>
            <a:cxnLst/>
            <a:rect l="l" t="t" r="r" b="b"/>
            <a:pathLst>
              <a:path w="697230" h="643255">
                <a:moveTo>
                  <a:pt x="0" y="642937"/>
                </a:moveTo>
                <a:lnTo>
                  <a:pt x="696912" y="642937"/>
                </a:lnTo>
                <a:lnTo>
                  <a:pt x="696912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3050" y="63"/>
            <a:ext cx="697230" cy="643255"/>
          </a:xfrm>
          <a:custGeom>
            <a:avLst/>
            <a:gdLst/>
            <a:ahLst/>
            <a:cxnLst/>
            <a:rect l="l" t="t" r="r" b="b"/>
            <a:pathLst>
              <a:path w="697230" h="643255">
                <a:moveTo>
                  <a:pt x="696912" y="0"/>
                </a:moveTo>
                <a:lnTo>
                  <a:pt x="0" y="0"/>
                </a:lnTo>
                <a:lnTo>
                  <a:pt x="0" y="642937"/>
                </a:lnTo>
                <a:lnTo>
                  <a:pt x="696912" y="642937"/>
                </a:lnTo>
                <a:lnTo>
                  <a:pt x="696912" y="0"/>
                </a:lnTo>
                <a:close/>
              </a:path>
            </a:pathLst>
          </a:custGeom>
          <a:solidFill>
            <a:srgbClr val="D60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3050" y="63"/>
            <a:ext cx="697230" cy="643255"/>
          </a:xfrm>
          <a:custGeom>
            <a:avLst/>
            <a:gdLst/>
            <a:ahLst/>
            <a:cxnLst/>
            <a:rect l="l" t="t" r="r" b="b"/>
            <a:pathLst>
              <a:path w="697230" h="643255">
                <a:moveTo>
                  <a:pt x="0" y="642937"/>
                </a:moveTo>
                <a:lnTo>
                  <a:pt x="696912" y="642937"/>
                </a:lnTo>
                <a:lnTo>
                  <a:pt x="696912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710" y="-56007"/>
            <a:ext cx="3494404" cy="845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9.png"/><Relationship Id="rId7" Type="http://schemas.openxmlformats.org/officeDocument/2006/relationships/image" Target="../media/image9.png"/><Relationship Id="rId12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83.png"/><Relationship Id="rId5" Type="http://schemas.openxmlformats.org/officeDocument/2006/relationships/image" Target="../media/image81.png"/><Relationship Id="rId10" Type="http://schemas.openxmlformats.org/officeDocument/2006/relationships/image" Target="../media/image82.jpg"/><Relationship Id="rId4" Type="http://schemas.openxmlformats.org/officeDocument/2006/relationships/image" Target="../media/image80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5.png"/><Relationship Id="rId3" Type="http://schemas.openxmlformats.org/officeDocument/2006/relationships/image" Target="../media/image9.png"/><Relationship Id="rId21" Type="http://schemas.openxmlformats.org/officeDocument/2006/relationships/image" Target="../media/image97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4.png"/><Relationship Id="rId25" Type="http://schemas.openxmlformats.org/officeDocument/2006/relationships/image" Target="../media/image51.png"/><Relationship Id="rId2" Type="http://schemas.openxmlformats.org/officeDocument/2006/relationships/image" Target="../media/image8.png"/><Relationship Id="rId16" Type="http://schemas.openxmlformats.org/officeDocument/2006/relationships/image" Target="../media/image79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89.png"/><Relationship Id="rId24" Type="http://schemas.openxmlformats.org/officeDocument/2006/relationships/image" Target="../media/image81.png"/><Relationship Id="rId5" Type="http://schemas.openxmlformats.org/officeDocument/2006/relationships/image" Target="../media/image12.png"/><Relationship Id="rId15" Type="http://schemas.openxmlformats.org/officeDocument/2006/relationships/image" Target="../media/image93.png"/><Relationship Id="rId23" Type="http://schemas.openxmlformats.org/officeDocument/2006/relationships/image" Target="../media/image99.png"/><Relationship Id="rId10" Type="http://schemas.openxmlformats.org/officeDocument/2006/relationships/image" Target="../media/image88.png"/><Relationship Id="rId19" Type="http://schemas.openxmlformats.org/officeDocument/2006/relationships/image" Target="../media/image76.png"/><Relationship Id="rId4" Type="http://schemas.openxmlformats.org/officeDocument/2006/relationships/image" Target="../media/image10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1.png"/><Relationship Id="rId7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6.png"/><Relationship Id="rId7" Type="http://schemas.openxmlformats.org/officeDocument/2006/relationships/image" Target="../media/image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43.png"/><Relationship Id="rId4" Type="http://schemas.openxmlformats.org/officeDocument/2006/relationships/image" Target="../media/image107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79.png"/><Relationship Id="rId3" Type="http://schemas.openxmlformats.org/officeDocument/2006/relationships/image" Target="../media/image9.png"/><Relationship Id="rId7" Type="http://schemas.openxmlformats.org/officeDocument/2006/relationships/image" Target="../media/image111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2.png"/><Relationship Id="rId10" Type="http://schemas.openxmlformats.org/officeDocument/2006/relationships/image" Target="../media/image114.png"/><Relationship Id="rId4" Type="http://schemas.openxmlformats.org/officeDocument/2006/relationships/image" Target="../media/image10.png"/><Relationship Id="rId9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1.png"/><Relationship Id="rId18" Type="http://schemas.openxmlformats.org/officeDocument/2006/relationships/image" Target="../media/image63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8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19.png"/><Relationship Id="rId5" Type="http://schemas.openxmlformats.org/officeDocument/2006/relationships/image" Target="../media/image116.png"/><Relationship Id="rId15" Type="http://schemas.openxmlformats.org/officeDocument/2006/relationships/image" Target="../media/image123.png"/><Relationship Id="rId10" Type="http://schemas.openxmlformats.org/officeDocument/2006/relationships/image" Target="../media/image64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27.png"/><Relationship Id="rId7" Type="http://schemas.openxmlformats.org/officeDocument/2006/relationships/image" Target="../media/image6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.png"/><Relationship Id="rId7" Type="http://schemas.openxmlformats.org/officeDocument/2006/relationships/image" Target="../media/image68.png"/><Relationship Id="rId12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11" Type="http://schemas.openxmlformats.org/officeDocument/2006/relationships/image" Target="../media/image134.jpg"/><Relationship Id="rId5" Type="http://schemas.openxmlformats.org/officeDocument/2006/relationships/image" Target="../media/image9.png"/><Relationship Id="rId10" Type="http://schemas.openxmlformats.org/officeDocument/2006/relationships/image" Target="../media/image133.png"/><Relationship Id="rId4" Type="http://schemas.openxmlformats.org/officeDocument/2006/relationships/image" Target="../media/image10.png"/><Relationship Id="rId9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g"/><Relationship Id="rId3" Type="http://schemas.openxmlformats.org/officeDocument/2006/relationships/image" Target="../media/image10.png"/><Relationship Id="rId7" Type="http://schemas.openxmlformats.org/officeDocument/2006/relationships/image" Target="../media/image137.png"/><Relationship Id="rId12" Type="http://schemas.openxmlformats.org/officeDocument/2006/relationships/image" Target="../media/image1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31.png"/><Relationship Id="rId5" Type="http://schemas.openxmlformats.org/officeDocument/2006/relationships/image" Target="../media/image135.png"/><Relationship Id="rId10" Type="http://schemas.openxmlformats.org/officeDocument/2006/relationships/image" Target="../media/image140.jpg"/><Relationship Id="rId4" Type="http://schemas.openxmlformats.org/officeDocument/2006/relationships/image" Target="../media/image12.png"/><Relationship Id="rId9" Type="http://schemas.openxmlformats.org/officeDocument/2006/relationships/image" Target="../media/image1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0.png"/><Relationship Id="rId7" Type="http://schemas.openxmlformats.org/officeDocument/2006/relationships/image" Target="../media/image144.jpg"/><Relationship Id="rId12" Type="http://schemas.openxmlformats.org/officeDocument/2006/relationships/image" Target="../media/image149.png"/><Relationship Id="rId17" Type="http://schemas.openxmlformats.org/officeDocument/2006/relationships/image" Target="../media/image102.png"/><Relationship Id="rId2" Type="http://schemas.openxmlformats.org/officeDocument/2006/relationships/image" Target="../media/image8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8.png"/><Relationship Id="rId5" Type="http://schemas.openxmlformats.org/officeDocument/2006/relationships/image" Target="../media/image9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2.png"/><Relationship Id="rId9" Type="http://schemas.openxmlformats.org/officeDocument/2006/relationships/image" Target="../media/image146.jpg"/><Relationship Id="rId1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2.png"/><Relationship Id="rId3" Type="http://schemas.openxmlformats.org/officeDocument/2006/relationships/image" Target="../media/image154.pn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8.png"/><Relationship Id="rId5" Type="http://schemas.openxmlformats.org/officeDocument/2006/relationships/image" Target="../media/image8.png"/><Relationship Id="rId15" Type="http://schemas.openxmlformats.org/officeDocument/2006/relationships/image" Target="../media/image62.png"/><Relationship Id="rId10" Type="http://schemas.openxmlformats.org/officeDocument/2006/relationships/image" Target="../media/image156.png"/><Relationship Id="rId4" Type="http://schemas.openxmlformats.org/officeDocument/2006/relationships/image" Target="../media/image79.png"/><Relationship Id="rId9" Type="http://schemas.openxmlformats.org/officeDocument/2006/relationships/image" Target="../media/image155.jp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6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8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0.png"/><Relationship Id="rId4" Type="http://schemas.openxmlformats.org/officeDocument/2006/relationships/image" Target="../media/image9.png"/><Relationship Id="rId9" Type="http://schemas.openxmlformats.org/officeDocument/2006/relationships/image" Target="../media/image159.jpg"/><Relationship Id="rId14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12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12.png"/><Relationship Id="rId5" Type="http://schemas.openxmlformats.org/officeDocument/2006/relationships/image" Target="../media/image47.png"/><Relationship Id="rId1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10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64.pn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6.jpg"/><Relationship Id="rId5" Type="http://schemas.openxmlformats.org/officeDocument/2006/relationships/image" Target="../media/image12.png"/><Relationship Id="rId15" Type="http://schemas.openxmlformats.org/officeDocument/2006/relationships/image" Target="../media/image68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44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10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9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3050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3049" y="910413"/>
            <a:ext cx="2447925" cy="201930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511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1352804"/>
            <a:ext cx="1645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 indent="-8509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85090" algn="l"/>
              </a:tabLst>
            </a:pPr>
            <a:r>
              <a:rPr sz="1000" b="1" spc="-10" dirty="0">
                <a:latin typeface="Arial"/>
                <a:cs typeface="Arial"/>
              </a:rPr>
              <a:t>3-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Linear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Static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Analysis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1874011"/>
            <a:ext cx="1435735" cy="923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 indent="-8509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85090" algn="l"/>
              </a:tabLst>
            </a:pPr>
            <a:r>
              <a:rPr sz="1000" b="1" spc="-20" dirty="0">
                <a:latin typeface="Arial"/>
                <a:cs typeface="Arial"/>
              </a:rPr>
              <a:t>Model</a:t>
            </a:r>
            <a:endParaRPr sz="1000" dirty="0">
              <a:latin typeface="Arial"/>
              <a:cs typeface="Arial"/>
            </a:endParaRPr>
          </a:p>
          <a:p>
            <a:pPr marL="186055" lvl="1" indent="-69215">
              <a:lnSpc>
                <a:spcPct val="100000"/>
              </a:lnSpc>
              <a:spcBef>
                <a:spcPts val="905"/>
              </a:spcBef>
              <a:buChar char="-"/>
              <a:tabLst>
                <a:tab pos="186055" algn="l"/>
              </a:tabLst>
            </a:pPr>
            <a:r>
              <a:rPr sz="900" dirty="0">
                <a:latin typeface="Arial MT"/>
                <a:cs typeface="Arial MT"/>
              </a:rPr>
              <a:t>Unit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: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N, </a:t>
            </a:r>
            <a:r>
              <a:rPr sz="900" spc="-25" dirty="0">
                <a:latin typeface="Arial MT"/>
                <a:cs typeface="Arial MT"/>
              </a:rPr>
              <a:t>cm</a:t>
            </a:r>
            <a:endParaRPr sz="900" dirty="0">
              <a:latin typeface="Arial MT"/>
              <a:cs typeface="Arial MT"/>
            </a:endParaRPr>
          </a:p>
          <a:p>
            <a:pPr marL="186055" lvl="1" indent="-69215">
              <a:lnSpc>
                <a:spcPct val="100000"/>
              </a:lnSpc>
              <a:spcBef>
                <a:spcPts val="865"/>
              </a:spcBef>
              <a:buChar char="-"/>
              <a:tabLst>
                <a:tab pos="186055" algn="l"/>
              </a:tabLst>
            </a:pPr>
            <a:r>
              <a:rPr sz="900" dirty="0">
                <a:latin typeface="Arial MT"/>
                <a:cs typeface="Arial MT"/>
              </a:rPr>
              <a:t>Isotropic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Elastic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Material</a:t>
            </a:r>
            <a:endParaRPr sz="900" dirty="0">
              <a:latin typeface="Arial MT"/>
              <a:cs typeface="Arial MT"/>
            </a:endParaRPr>
          </a:p>
          <a:p>
            <a:pPr marL="186055" lvl="1" indent="-69215">
              <a:lnSpc>
                <a:spcPct val="100000"/>
              </a:lnSpc>
              <a:spcBef>
                <a:spcPts val="865"/>
              </a:spcBef>
              <a:buChar char="-"/>
              <a:tabLst>
                <a:tab pos="186055" algn="l"/>
              </a:tabLst>
            </a:pPr>
            <a:r>
              <a:rPr sz="900" dirty="0">
                <a:latin typeface="Arial MT"/>
                <a:cs typeface="Arial MT"/>
              </a:rPr>
              <a:t>Solid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Element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3136137"/>
            <a:ext cx="1781175" cy="18665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 indent="-8509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85090" algn="l"/>
              </a:tabLst>
            </a:pPr>
            <a:r>
              <a:rPr sz="1000" b="1" dirty="0">
                <a:latin typeface="Arial"/>
                <a:cs typeface="Arial"/>
              </a:rPr>
              <a:t>Load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&amp;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Boundary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Condition</a:t>
            </a:r>
            <a:endParaRPr sz="1000" dirty="0">
              <a:latin typeface="Arial"/>
              <a:cs typeface="Arial"/>
            </a:endParaRPr>
          </a:p>
          <a:p>
            <a:pPr marL="195580" lvl="1" indent="-69215">
              <a:lnSpc>
                <a:spcPct val="100000"/>
              </a:lnSpc>
              <a:spcBef>
                <a:spcPts val="905"/>
              </a:spcBef>
              <a:buChar char="-"/>
              <a:tabLst>
                <a:tab pos="195580" algn="l"/>
              </a:tabLst>
            </a:pPr>
            <a:r>
              <a:rPr sz="900" dirty="0">
                <a:latin typeface="Arial MT"/>
                <a:cs typeface="Arial MT"/>
              </a:rPr>
              <a:t>Body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Force</a:t>
            </a:r>
            <a:endParaRPr sz="900" dirty="0">
              <a:latin typeface="Arial MT"/>
              <a:cs typeface="Arial MT"/>
            </a:endParaRPr>
          </a:p>
          <a:p>
            <a:pPr marL="186690" lvl="1" indent="-69850">
              <a:lnSpc>
                <a:spcPct val="100000"/>
              </a:lnSpc>
              <a:spcBef>
                <a:spcPts val="865"/>
              </a:spcBef>
              <a:buChar char="-"/>
              <a:tabLst>
                <a:tab pos="186690" algn="l"/>
              </a:tabLst>
            </a:pPr>
            <a:r>
              <a:rPr sz="900" spc="-10" dirty="0">
                <a:latin typeface="Arial MT"/>
                <a:cs typeface="Arial MT"/>
              </a:rPr>
              <a:t>Force</a:t>
            </a:r>
            <a:endParaRPr sz="900" dirty="0">
              <a:latin typeface="Arial MT"/>
              <a:cs typeface="Arial MT"/>
            </a:endParaRPr>
          </a:p>
          <a:p>
            <a:pPr marL="186055" lvl="1" indent="-69215">
              <a:lnSpc>
                <a:spcPct val="100000"/>
              </a:lnSpc>
              <a:spcBef>
                <a:spcPts val="865"/>
              </a:spcBef>
              <a:buChar char="-"/>
              <a:tabLst>
                <a:tab pos="186055" algn="l"/>
              </a:tabLst>
            </a:pPr>
            <a:r>
              <a:rPr sz="900" dirty="0">
                <a:latin typeface="Arial MT"/>
                <a:cs typeface="Arial MT"/>
              </a:rPr>
              <a:t>Element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Temperature</a:t>
            </a:r>
            <a:endParaRPr sz="900" dirty="0">
              <a:latin typeface="Arial MT"/>
              <a:cs typeface="Arial MT"/>
            </a:endParaRPr>
          </a:p>
          <a:p>
            <a:pPr marL="186055" lvl="1" indent="-69215">
              <a:lnSpc>
                <a:spcPct val="100000"/>
              </a:lnSpc>
              <a:spcBef>
                <a:spcPts val="865"/>
              </a:spcBef>
              <a:buChar char="-"/>
              <a:tabLst>
                <a:tab pos="186055" algn="l"/>
              </a:tabLst>
            </a:pPr>
            <a:r>
              <a:rPr sz="900" spc="-10" dirty="0">
                <a:latin typeface="Arial MT"/>
                <a:cs typeface="Arial MT"/>
              </a:rPr>
              <a:t>Constraint</a:t>
            </a:r>
            <a:endParaRPr sz="9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Char char="-"/>
            </a:pPr>
            <a:endParaRPr sz="9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70"/>
              </a:spcBef>
              <a:buFont typeface="Arial MT"/>
              <a:buChar char="-"/>
            </a:pPr>
            <a:endParaRPr sz="900" dirty="0">
              <a:latin typeface="Arial MT"/>
              <a:cs typeface="Arial MT"/>
            </a:endParaRPr>
          </a:p>
          <a:p>
            <a:pPr marL="85090" indent="-8509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85090" algn="l"/>
              </a:tabLst>
            </a:pPr>
            <a:r>
              <a:rPr sz="1000" b="1" dirty="0">
                <a:latin typeface="Arial"/>
                <a:cs typeface="Arial"/>
              </a:rPr>
              <a:t>Result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Evaluation</a:t>
            </a:r>
            <a:endParaRPr sz="1000" dirty="0">
              <a:latin typeface="Arial"/>
              <a:cs typeface="Arial"/>
            </a:endParaRPr>
          </a:p>
          <a:p>
            <a:pPr marL="116840" lvl="1">
              <a:lnSpc>
                <a:spcPct val="100000"/>
              </a:lnSpc>
              <a:spcBef>
                <a:spcPts val="495"/>
              </a:spcBef>
              <a:tabLst>
                <a:tab pos="186055" algn="l"/>
              </a:tabLst>
            </a:pPr>
            <a:endParaRPr sz="9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0975" y="914744"/>
            <a:ext cx="6940550" cy="456856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875"/>
              </a:lnSpc>
            </a:pPr>
            <a:r>
              <a:rPr lang="en-IN" sz="2800" b="1" dirty="0">
                <a:solidFill>
                  <a:srgbClr val="FFFFFF"/>
                </a:solidFill>
                <a:latin typeface="Arial"/>
                <a:cs typeface="Arial"/>
              </a:rPr>
              <a:t>Zero Block Construction Analysis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754124"/>
            <a:ext cx="4402074" cy="4460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1241" y="6663902"/>
            <a:ext cx="199936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900" dirty="0">
                <a:latin typeface="Arial MT"/>
                <a:cs typeface="Arial MT"/>
              </a:rPr>
              <a:t>Zero Block Construction Analysis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9002776" y="3175"/>
                </a:moveTo>
                <a:lnTo>
                  <a:pt x="9002776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58000" y="1201800"/>
            <a:ext cx="1894205" cy="2008505"/>
            <a:chOff x="6858000" y="1201800"/>
            <a:chExt cx="1894205" cy="20085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6425" y="1201800"/>
              <a:ext cx="1795526" cy="20081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04125" y="2905124"/>
              <a:ext cx="636905" cy="215900"/>
            </a:xfrm>
            <a:custGeom>
              <a:avLst/>
              <a:gdLst/>
              <a:ahLst/>
              <a:cxnLst/>
              <a:rect l="l" t="t" r="r" b="b"/>
              <a:pathLst>
                <a:path w="636904" h="215900">
                  <a:moveTo>
                    <a:pt x="0" y="215900"/>
                  </a:moveTo>
                  <a:lnTo>
                    <a:pt x="636587" y="215900"/>
                  </a:lnTo>
                  <a:lnTo>
                    <a:pt x="636587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2813050"/>
              <a:ext cx="234950" cy="23495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890901" y="4497451"/>
            <a:ext cx="2678430" cy="1383030"/>
            <a:chOff x="2890901" y="4497451"/>
            <a:chExt cx="2678430" cy="13830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911" y="4497451"/>
              <a:ext cx="2558652" cy="13825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43250" y="4714875"/>
              <a:ext cx="2419350" cy="952500"/>
            </a:xfrm>
            <a:custGeom>
              <a:avLst/>
              <a:gdLst/>
              <a:ahLst/>
              <a:cxnLst/>
              <a:rect l="l" t="t" r="r" b="b"/>
              <a:pathLst>
                <a:path w="2419350" h="952500">
                  <a:moveTo>
                    <a:pt x="0" y="952500"/>
                  </a:moveTo>
                  <a:lnTo>
                    <a:pt x="2419350" y="952500"/>
                  </a:lnTo>
                  <a:lnTo>
                    <a:pt x="2419350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0901" y="4597375"/>
              <a:ext cx="234950" cy="2349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09</a:t>
            </a:r>
            <a:endParaRPr sz="4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50451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8287" y="903350"/>
            <a:ext cx="2457450" cy="5427980"/>
            <a:chOff x="268287" y="903350"/>
            <a:chExt cx="2457450" cy="5427980"/>
          </a:xfrm>
        </p:grpSpPr>
        <p:sp>
          <p:nvSpPr>
            <p:cNvPr id="17" name="object 17"/>
            <p:cNvSpPr/>
            <p:nvPr/>
          </p:nvSpPr>
          <p:spPr>
            <a:xfrm>
              <a:off x="273050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1776475"/>
              <a:ext cx="161925" cy="1619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2060575"/>
              <a:ext cx="161925" cy="1619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2743199"/>
              <a:ext cx="161925" cy="1619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9139" y="279273"/>
            <a:ext cx="2413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Model</a:t>
            </a:r>
            <a:r>
              <a:rPr sz="1400" i="1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Tree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26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Geometry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7512" y="1300225"/>
            <a:ext cx="2159635" cy="3810000"/>
            <a:chOff x="417512" y="1300225"/>
            <a:chExt cx="2159635" cy="3810000"/>
          </a:xfrm>
        </p:grpSpPr>
        <p:sp>
          <p:nvSpPr>
            <p:cNvPr id="25" name="object 25"/>
            <p:cNvSpPr/>
            <p:nvPr/>
          </p:nvSpPr>
          <p:spPr>
            <a:xfrm>
              <a:off x="417512" y="4714874"/>
              <a:ext cx="2159635" cy="0"/>
            </a:xfrm>
            <a:custGeom>
              <a:avLst/>
              <a:gdLst/>
              <a:ahLst/>
              <a:cxnLst/>
              <a:rect l="l" t="t" r="r" b="b"/>
              <a:pathLst>
                <a:path w="2159635">
                  <a:moveTo>
                    <a:pt x="0" y="0"/>
                  </a:moveTo>
                  <a:lnTo>
                    <a:pt x="2159063" y="0"/>
                  </a:lnTo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800" y="1300225"/>
              <a:ext cx="161925" cy="1619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450" y="4935473"/>
              <a:ext cx="174625" cy="1747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3032124"/>
              <a:ext cx="161925" cy="16192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62280" y="1232986"/>
            <a:ext cx="2174875" cy="19577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17170" indent="-191770">
              <a:lnSpc>
                <a:spcPct val="100000"/>
              </a:lnSpc>
              <a:spcBef>
                <a:spcPts val="610"/>
              </a:spcBef>
              <a:buClr>
                <a:srgbClr val="FFFFFF"/>
              </a:buClr>
              <a:buSzPct val="77777"/>
              <a:buAutoNum type="arabicPlain"/>
              <a:tabLst>
                <a:tab pos="21717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Right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Mouse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endParaRPr sz="90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560"/>
              </a:spcBef>
            </a:pPr>
            <a:r>
              <a:rPr sz="1000" b="1" dirty="0">
                <a:latin typeface="Arial"/>
                <a:cs typeface="Arial"/>
              </a:rPr>
              <a:t>[Hide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All]</a:t>
            </a:r>
            <a:endParaRPr sz="1000">
              <a:latin typeface="Arial"/>
              <a:cs typeface="Arial"/>
            </a:endParaRPr>
          </a:p>
          <a:p>
            <a:pPr marL="217170" indent="-19177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77777"/>
              <a:buAutoNum type="arabicPlain" startAt="2"/>
              <a:tabLst>
                <a:tab pos="21717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Model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Tree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[Mesh]</a:t>
            </a:r>
            <a:endParaRPr sz="1000">
              <a:latin typeface="Arial"/>
              <a:cs typeface="Arial"/>
            </a:endParaRPr>
          </a:p>
          <a:p>
            <a:pPr marL="217170" marR="30480" indent="-192405">
              <a:lnSpc>
                <a:spcPct val="139500"/>
              </a:lnSpc>
              <a:spcBef>
                <a:spcPts val="535"/>
              </a:spcBef>
              <a:buClr>
                <a:srgbClr val="FFFFFF"/>
              </a:buClr>
              <a:buSzPct val="77777"/>
              <a:buAutoNum type="arabicPlain" startAt="2"/>
              <a:tabLst>
                <a:tab pos="21717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All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Mesh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Sets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except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[Default </a:t>
            </a:r>
            <a:r>
              <a:rPr sz="1000" b="1" dirty="0">
                <a:latin typeface="Arial"/>
                <a:cs typeface="Arial"/>
              </a:rPr>
              <a:t>Mesh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Set]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&amp;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[Pier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table]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&amp;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[Pier Table-</a:t>
            </a:r>
            <a:r>
              <a:rPr sz="1000" b="1" spc="-25" dirty="0">
                <a:latin typeface="Arial"/>
                <a:cs typeface="Arial"/>
              </a:rPr>
              <a:t>1]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55"/>
              </a:spcBef>
              <a:tabLst>
                <a:tab pos="21717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Press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[Delete]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Key</a:t>
            </a:r>
            <a:endParaRPr sz="9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994"/>
              </a:spcBef>
              <a:tabLst>
                <a:tab pos="21717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142" y="4642326"/>
            <a:ext cx="260667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75" baseline="2645" dirty="0">
                <a:solidFill>
                  <a:srgbClr val="D60E0E"/>
                </a:solidFill>
                <a:latin typeface="Webdings"/>
                <a:cs typeface="Webdings"/>
              </a:rPr>
              <a:t></a:t>
            </a:r>
            <a:r>
              <a:rPr sz="1575" spc="225" baseline="2645" dirty="0">
                <a:solidFill>
                  <a:srgbClr val="D60E0E"/>
                </a:solidFill>
                <a:latin typeface="Times New Roman"/>
                <a:cs typeface="Times New Roman"/>
              </a:rPr>
              <a:t>  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Multiple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Selection: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“Shift”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/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“Ctrl”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+</a:t>
            </a:r>
            <a:r>
              <a:rPr sz="9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endParaRPr sz="900" dirty="0">
              <a:latin typeface="Arial MT"/>
              <a:cs typeface="Arial M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23918" y="3446522"/>
            <a:ext cx="2520023" cy="2798708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008376" y="1158875"/>
            <a:ext cx="2651125" cy="2976880"/>
            <a:chOff x="3008376" y="1158875"/>
            <a:chExt cx="2651125" cy="2976880"/>
          </a:xfrm>
        </p:grpSpPr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08376" y="1158875"/>
              <a:ext cx="2651125" cy="297649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71906" y="2338324"/>
              <a:ext cx="234994" cy="23507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745229" y="2372105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31914" y="284695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987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5002" y="4079824"/>
            <a:ext cx="1510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Thermal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Coefficient.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 </a:t>
            </a:r>
            <a:r>
              <a:rPr sz="1000" b="1" spc="-10" dirty="0">
                <a:latin typeface="Arial"/>
                <a:cs typeface="Arial"/>
              </a:rPr>
              <a:t>“1e-</a:t>
            </a:r>
            <a:r>
              <a:rPr sz="1000" b="1" spc="-25" dirty="0">
                <a:latin typeface="Arial"/>
                <a:cs typeface="Arial"/>
              </a:rPr>
              <a:t>6”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002" y="4918328"/>
            <a:ext cx="1748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[1: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Concrete]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Material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3050" y="908113"/>
            <a:ext cx="2447925" cy="201930"/>
          </a:xfrm>
          <a:custGeom>
            <a:avLst/>
            <a:gdLst/>
            <a:ahLst/>
            <a:cxnLst/>
            <a:rect l="l" t="t" r="r" b="b"/>
            <a:pathLst>
              <a:path w="2447925" h="201930">
                <a:moveTo>
                  <a:pt x="0" y="201612"/>
                </a:moveTo>
                <a:lnTo>
                  <a:pt x="2447925" y="201612"/>
                </a:lnTo>
                <a:lnTo>
                  <a:pt x="2447925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</a:pathLst>
          </a:custGeom>
          <a:ln w="952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9139" y="279273"/>
            <a:ext cx="2834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10" dirty="0">
                <a:solidFill>
                  <a:srgbClr val="959595"/>
                </a:solidFill>
                <a:latin typeface="Arial"/>
                <a:cs typeface="Arial"/>
              </a:rPr>
              <a:t>Prop./Csys./Func.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4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Property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1800" y="1293875"/>
            <a:ext cx="161925" cy="2673350"/>
            <a:chOff x="431800" y="1293875"/>
            <a:chExt cx="161925" cy="267335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571624"/>
              <a:ext cx="16192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1855850"/>
              <a:ext cx="161925" cy="1619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2133600"/>
              <a:ext cx="161925" cy="1619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2409825"/>
              <a:ext cx="161925" cy="1619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2698750"/>
              <a:ext cx="161925" cy="1619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976625"/>
              <a:ext cx="161925" cy="1619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3262249"/>
              <a:ext cx="161925" cy="1620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3527424"/>
              <a:ext cx="161925" cy="1619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3805174"/>
              <a:ext cx="161925" cy="16205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37895" y="1285748"/>
            <a:ext cx="2221865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95"/>
              </a:spcBef>
              <a:tabLst>
                <a:tab pos="26670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Create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20" dirty="0">
                <a:latin typeface="Arial"/>
                <a:cs typeface="Arial"/>
              </a:rPr>
              <a:t>[3D]</a:t>
            </a:r>
            <a:endParaRPr sz="10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994"/>
              </a:spcBef>
              <a:tabLst>
                <a:tab pos="26670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ID :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“2”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 Name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“Concrete”</a:t>
            </a:r>
            <a:endParaRPr sz="10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950"/>
              </a:spcBef>
              <a:tabLst>
                <a:tab pos="26670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Material</a:t>
            </a:r>
            <a:r>
              <a:rPr sz="1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CSys :</a:t>
            </a:r>
            <a:r>
              <a:rPr sz="10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50" b="1" dirty="0">
                <a:latin typeface="Arial"/>
                <a:cs typeface="Arial"/>
              </a:rPr>
              <a:t>“Element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CSys”</a:t>
            </a:r>
            <a:endParaRPr sz="105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1095"/>
              </a:spcBef>
              <a:tabLst>
                <a:tab pos="266700" algn="l"/>
                <a:tab pos="767715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	Button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(Material)</a:t>
            </a:r>
            <a:endParaRPr sz="900">
              <a:latin typeface="Arial MT"/>
              <a:cs typeface="Arial MT"/>
            </a:endParaRPr>
          </a:p>
          <a:p>
            <a:pPr marL="49530">
              <a:lnSpc>
                <a:spcPct val="100000"/>
              </a:lnSpc>
              <a:spcBef>
                <a:spcPts val="1015"/>
              </a:spcBef>
              <a:tabLst>
                <a:tab pos="26670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[Create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Isotropic]</a:t>
            </a:r>
            <a:endParaRPr sz="10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1000"/>
              </a:spcBef>
              <a:tabLst>
                <a:tab pos="26670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ID :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“1”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 Name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“Concrete”</a:t>
            </a:r>
            <a:endParaRPr sz="10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960"/>
              </a:spcBef>
              <a:tabLst>
                <a:tab pos="26670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Model</a:t>
            </a:r>
            <a:r>
              <a:rPr sz="1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Type</a:t>
            </a:r>
            <a:r>
              <a:rPr sz="1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10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50" b="1" spc="-10" dirty="0">
                <a:latin typeface="Arial"/>
                <a:cs typeface="Arial"/>
              </a:rPr>
              <a:t>[Elastic]</a:t>
            </a:r>
            <a:endParaRPr sz="1050">
              <a:latin typeface="Arial"/>
              <a:cs typeface="Arial"/>
            </a:endParaRPr>
          </a:p>
          <a:p>
            <a:pPr marL="266700" indent="-217170">
              <a:lnSpc>
                <a:spcPct val="100000"/>
              </a:lnSpc>
              <a:spcBef>
                <a:spcPts val="985"/>
              </a:spcBef>
              <a:buClr>
                <a:srgbClr val="FFFFFF"/>
              </a:buClr>
              <a:buSzPct val="77777"/>
              <a:buAutoNum type="arabicPlain" startAt="8"/>
              <a:tabLst>
                <a:tab pos="2667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Elastic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Modulus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“2.4e6”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N/cm</a:t>
            </a:r>
            <a:r>
              <a:rPr sz="900" spc="-15" baseline="27777" dirty="0">
                <a:solidFill>
                  <a:srgbClr val="4D4D4D"/>
                </a:solidFill>
                <a:latin typeface="Arial MT"/>
                <a:cs typeface="Arial MT"/>
              </a:rPr>
              <a:t>2</a:t>
            </a:r>
            <a:endParaRPr sz="900" baseline="27777">
              <a:latin typeface="Arial MT"/>
              <a:cs typeface="Arial MT"/>
            </a:endParaRPr>
          </a:p>
          <a:p>
            <a:pPr marL="266700" indent="-21717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 startAt="8"/>
              <a:tabLst>
                <a:tab pos="2667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Poisson’s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Ratio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“0.167”</a:t>
            </a:r>
            <a:endParaRPr sz="1000">
              <a:latin typeface="Arial"/>
              <a:cs typeface="Arial"/>
            </a:endParaRPr>
          </a:p>
          <a:p>
            <a:pPr marL="266700" indent="-24130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SzPct val="77777"/>
              <a:buAutoNum type="arabicPlain" startAt="8"/>
              <a:tabLst>
                <a:tab pos="2667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Unit Weight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“2.452e-</a:t>
            </a:r>
            <a:r>
              <a:rPr sz="1000" b="1" dirty="0">
                <a:latin typeface="Arial"/>
                <a:cs typeface="Arial"/>
              </a:rPr>
              <a:t>2”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N/cm</a:t>
            </a:r>
            <a:r>
              <a:rPr sz="900" spc="-15" baseline="27777" dirty="0">
                <a:solidFill>
                  <a:srgbClr val="4D4D4D"/>
                </a:solidFill>
                <a:latin typeface="Arial MT"/>
                <a:cs typeface="Arial MT"/>
              </a:rPr>
              <a:t>3</a:t>
            </a:r>
            <a:endParaRPr sz="900" baseline="27777">
              <a:latin typeface="Arial MT"/>
              <a:cs typeface="Arial M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800" y="4081398"/>
            <a:ext cx="161925" cy="16205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63295" y="4095750"/>
            <a:ext cx="1104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11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1800" y="4371975"/>
            <a:ext cx="161925" cy="441325"/>
            <a:chOff x="431800" y="4371975"/>
            <a:chExt cx="161925" cy="44132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4371975"/>
              <a:ext cx="161925" cy="1619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4651375"/>
              <a:ext cx="161925" cy="16192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37895" y="4359021"/>
            <a:ext cx="1377315" cy="4578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indent="-2413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7777"/>
              <a:buAutoNum type="arabicPlain" startAt="12"/>
              <a:tabLst>
                <a:tab pos="2667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66700" indent="-24130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SzPct val="77777"/>
              <a:buAutoNum type="arabicPlain" startAt="12"/>
              <a:tabLst>
                <a:tab pos="2667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[Close]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800" y="4919598"/>
            <a:ext cx="161925" cy="16205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63295" y="4934203"/>
            <a:ext cx="1104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14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1800" y="5205348"/>
            <a:ext cx="161925" cy="446405"/>
            <a:chOff x="431800" y="5205348"/>
            <a:chExt cx="161925" cy="446405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5205348"/>
              <a:ext cx="161925" cy="162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5489574"/>
              <a:ext cx="161925" cy="16192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37895" y="5197221"/>
            <a:ext cx="1377315" cy="45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indent="-2413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7777"/>
              <a:buAutoNum type="arabicPlain" startAt="15"/>
              <a:tabLst>
                <a:tab pos="2667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66700" indent="-24130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SzPct val="77777"/>
              <a:buAutoNum type="arabicPlain" startAt="15"/>
              <a:tabLst>
                <a:tab pos="2667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[Close]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65501" y="908050"/>
            <a:ext cx="2608580" cy="1790700"/>
            <a:chOff x="2865501" y="908050"/>
            <a:chExt cx="2608580" cy="179070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5501" y="908050"/>
              <a:ext cx="2601849" cy="17907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37100" y="1493901"/>
              <a:ext cx="730250" cy="158750"/>
            </a:xfrm>
            <a:custGeom>
              <a:avLst/>
              <a:gdLst/>
              <a:ahLst/>
              <a:cxnLst/>
              <a:rect l="l" t="t" r="r" b="b"/>
              <a:pathLst>
                <a:path w="730250" h="158750">
                  <a:moveTo>
                    <a:pt x="0" y="158750"/>
                  </a:moveTo>
                  <a:lnTo>
                    <a:pt x="730250" y="158750"/>
                  </a:lnTo>
                  <a:lnTo>
                    <a:pt x="730250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7556" y="1446251"/>
              <a:ext cx="234994" cy="234974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865501" y="4262437"/>
            <a:ext cx="3141980" cy="2063750"/>
            <a:chOff x="2865501" y="4262437"/>
            <a:chExt cx="3141980" cy="2063750"/>
          </a:xfrm>
        </p:grpSpPr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5501" y="4262437"/>
              <a:ext cx="3141599" cy="206375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6378" y="4443324"/>
              <a:ext cx="235072" cy="234974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6089650" y="1062037"/>
            <a:ext cx="2835275" cy="4724400"/>
            <a:chOff x="6089650" y="1062037"/>
            <a:chExt cx="2835275" cy="4724400"/>
          </a:xfrm>
        </p:grpSpPr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21425" y="1062037"/>
              <a:ext cx="2603500" cy="472440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499225" y="1855787"/>
              <a:ext cx="2005330" cy="843280"/>
            </a:xfrm>
            <a:custGeom>
              <a:avLst/>
              <a:gdLst/>
              <a:ahLst/>
              <a:cxnLst/>
              <a:rect l="l" t="t" r="r" b="b"/>
              <a:pathLst>
                <a:path w="2005329" h="843280">
                  <a:moveTo>
                    <a:pt x="0" y="842962"/>
                  </a:moveTo>
                  <a:lnTo>
                    <a:pt x="2005076" y="842962"/>
                  </a:lnTo>
                  <a:lnTo>
                    <a:pt x="2005076" y="487362"/>
                  </a:lnTo>
                  <a:lnTo>
                    <a:pt x="0" y="487362"/>
                  </a:lnTo>
                  <a:lnTo>
                    <a:pt x="0" y="842962"/>
                  </a:lnTo>
                  <a:close/>
                </a:path>
                <a:path w="2005329" h="843280">
                  <a:moveTo>
                    <a:pt x="38100" y="176212"/>
                  </a:moveTo>
                  <a:lnTo>
                    <a:pt x="1965325" y="176212"/>
                  </a:lnTo>
                  <a:lnTo>
                    <a:pt x="1965325" y="0"/>
                  </a:lnTo>
                  <a:lnTo>
                    <a:pt x="38100" y="0"/>
                  </a:lnTo>
                  <a:lnTo>
                    <a:pt x="38100" y="17621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9650" y="1214501"/>
              <a:ext cx="215900" cy="215900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1970" y="2153840"/>
            <a:ext cx="125290" cy="121443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2865501" y="2779776"/>
            <a:ext cx="2087880" cy="1354455"/>
            <a:chOff x="2865501" y="2779776"/>
            <a:chExt cx="2087880" cy="1354455"/>
          </a:xfrm>
        </p:grpSpPr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65501" y="2779776"/>
              <a:ext cx="2087499" cy="135407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51375" y="3409950"/>
              <a:ext cx="234950" cy="23495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4724780" y="3443985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855931" y="2954273"/>
            <a:ext cx="234994" cy="235076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2929254" y="2988055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63903" y="3735323"/>
            <a:ext cx="234972" cy="235076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3037077" y="376930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54039" y="123850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49928" y="1806550"/>
            <a:ext cx="235072" cy="234974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6323838" y="184022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184900" y="1258950"/>
            <a:ext cx="1870075" cy="4467225"/>
            <a:chOff x="6184900" y="1258950"/>
            <a:chExt cx="1870075" cy="4467225"/>
          </a:xfrm>
        </p:grpSpPr>
        <p:sp>
          <p:nvSpPr>
            <p:cNvPr id="59" name="object 59"/>
            <p:cNvSpPr/>
            <p:nvPr/>
          </p:nvSpPr>
          <p:spPr>
            <a:xfrm>
              <a:off x="6358001" y="1265300"/>
              <a:ext cx="1691005" cy="4454525"/>
            </a:xfrm>
            <a:custGeom>
              <a:avLst/>
              <a:gdLst/>
              <a:ahLst/>
              <a:cxnLst/>
              <a:rect l="l" t="t" r="r" b="b"/>
              <a:pathLst>
                <a:path w="1691004" h="4454525">
                  <a:moveTo>
                    <a:pt x="1003300" y="4454461"/>
                  </a:moveTo>
                  <a:lnTo>
                    <a:pt x="1500187" y="4454461"/>
                  </a:lnTo>
                  <a:lnTo>
                    <a:pt x="1500187" y="4286186"/>
                  </a:lnTo>
                  <a:lnTo>
                    <a:pt x="1003300" y="4286186"/>
                  </a:lnTo>
                  <a:lnTo>
                    <a:pt x="1003300" y="4454461"/>
                  </a:lnTo>
                  <a:close/>
                </a:path>
                <a:path w="1691004" h="4454525">
                  <a:moveTo>
                    <a:pt x="0" y="190500"/>
                  </a:moveTo>
                  <a:lnTo>
                    <a:pt x="1690624" y="190500"/>
                  </a:lnTo>
                  <a:lnTo>
                    <a:pt x="1690624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84900" y="2273300"/>
              <a:ext cx="234950" cy="234950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4590034" y="447763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01134" y="1479550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58559" y="230708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03950" y="2531998"/>
            <a:ext cx="234950" cy="234950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6245733" y="2565908"/>
            <a:ext cx="1536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04004" y="5489550"/>
            <a:ext cx="235072" cy="234974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7146163" y="5523991"/>
            <a:ext cx="1536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83053" y="6011838"/>
            <a:ext cx="235072" cy="234974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4624578" y="6046419"/>
            <a:ext cx="1536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70" name="object 7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417951" y="3825850"/>
            <a:ext cx="234950" cy="234974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3459226" y="3859783"/>
            <a:ext cx="1536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64027" y="2338323"/>
            <a:ext cx="234997" cy="235076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4505705" y="2372105"/>
            <a:ext cx="1536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37100" y="2484373"/>
            <a:ext cx="431800" cy="165100"/>
          </a:xfrm>
          <a:custGeom>
            <a:avLst/>
            <a:gdLst/>
            <a:ahLst/>
            <a:cxnLst/>
            <a:rect l="l" t="t" r="r" b="b"/>
            <a:pathLst>
              <a:path w="431800" h="165100">
                <a:moveTo>
                  <a:pt x="0" y="165100"/>
                </a:moveTo>
                <a:lnTo>
                  <a:pt x="431800" y="165100"/>
                </a:lnTo>
                <a:lnTo>
                  <a:pt x="4318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70276" y="3205098"/>
            <a:ext cx="1611630" cy="876300"/>
          </a:xfrm>
          <a:custGeom>
            <a:avLst/>
            <a:gdLst/>
            <a:ahLst/>
            <a:cxnLst/>
            <a:rect l="l" t="t" r="r" b="b"/>
            <a:pathLst>
              <a:path w="1611629" h="876300">
                <a:moveTo>
                  <a:pt x="0" y="165100"/>
                </a:moveTo>
                <a:lnTo>
                  <a:pt x="1335024" y="165100"/>
                </a:lnTo>
                <a:lnTo>
                  <a:pt x="1335024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  <a:path w="1611629" h="876300">
                <a:moveTo>
                  <a:pt x="41275" y="593851"/>
                </a:moveTo>
                <a:lnTo>
                  <a:pt x="1611249" y="593851"/>
                </a:lnTo>
                <a:lnTo>
                  <a:pt x="1611249" y="250951"/>
                </a:lnTo>
                <a:lnTo>
                  <a:pt x="41275" y="250951"/>
                </a:lnTo>
                <a:lnTo>
                  <a:pt x="41275" y="593851"/>
                </a:lnTo>
                <a:close/>
              </a:path>
              <a:path w="1611629" h="876300">
                <a:moveTo>
                  <a:pt x="679450" y="876300"/>
                </a:moveTo>
                <a:lnTo>
                  <a:pt x="1111250" y="876300"/>
                </a:lnTo>
                <a:lnTo>
                  <a:pt x="1111250" y="742950"/>
                </a:lnTo>
                <a:lnTo>
                  <a:pt x="679450" y="742950"/>
                </a:lnTo>
                <a:lnTo>
                  <a:pt x="679450" y="87630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53051" y="4481512"/>
            <a:ext cx="1154430" cy="1774825"/>
          </a:xfrm>
          <a:custGeom>
            <a:avLst/>
            <a:gdLst/>
            <a:ahLst/>
            <a:cxnLst/>
            <a:rect l="l" t="t" r="r" b="b"/>
            <a:pathLst>
              <a:path w="1154429" h="1774825">
                <a:moveTo>
                  <a:pt x="23749" y="331787"/>
                </a:moveTo>
                <a:lnTo>
                  <a:pt x="1154049" y="331787"/>
                </a:lnTo>
                <a:lnTo>
                  <a:pt x="1154049" y="0"/>
                </a:lnTo>
                <a:lnTo>
                  <a:pt x="23749" y="0"/>
                </a:lnTo>
                <a:lnTo>
                  <a:pt x="23749" y="331787"/>
                </a:lnTo>
                <a:close/>
              </a:path>
              <a:path w="1154429" h="1774825">
                <a:moveTo>
                  <a:pt x="0" y="1774825"/>
                </a:moveTo>
                <a:lnTo>
                  <a:pt x="558800" y="1774825"/>
                </a:lnTo>
                <a:lnTo>
                  <a:pt x="558800" y="1595437"/>
                </a:lnTo>
                <a:lnTo>
                  <a:pt x="0" y="1595437"/>
                </a:lnTo>
                <a:lnTo>
                  <a:pt x="0" y="177482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410" y="6648094"/>
            <a:ext cx="166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midas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NX</a:t>
            </a:r>
            <a:r>
              <a:rPr sz="900" spc="240" dirty="0">
                <a:latin typeface="Arial MT"/>
                <a:cs typeface="Arial MT"/>
              </a:rPr>
              <a:t> </a:t>
            </a:r>
            <a:r>
              <a:rPr sz="900" b="1" i="1" dirty="0">
                <a:latin typeface="Arial"/>
                <a:cs typeface="Arial"/>
              </a:rPr>
              <a:t>Training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Series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360362" y="3175"/>
                </a:moveTo>
                <a:lnTo>
                  <a:pt x="360362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06700" y="1263650"/>
            <a:ext cx="6447155" cy="3648075"/>
            <a:chOff x="2806700" y="1263650"/>
            <a:chExt cx="6447155" cy="36480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8376" y="1263650"/>
              <a:ext cx="2330450" cy="28860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0026" y="2292106"/>
              <a:ext cx="2233361" cy="25257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67500" y="2214499"/>
              <a:ext cx="2581275" cy="2665730"/>
            </a:xfrm>
            <a:custGeom>
              <a:avLst/>
              <a:gdLst/>
              <a:ahLst/>
              <a:cxnLst/>
              <a:rect l="l" t="t" r="r" b="b"/>
              <a:pathLst>
                <a:path w="2581275" h="2665729">
                  <a:moveTo>
                    <a:pt x="0" y="2665476"/>
                  </a:moveTo>
                  <a:lnTo>
                    <a:pt x="2581275" y="2665476"/>
                  </a:lnTo>
                  <a:lnTo>
                    <a:pt x="2581275" y="0"/>
                  </a:lnTo>
                  <a:lnTo>
                    <a:pt x="0" y="0"/>
                  </a:lnTo>
                  <a:lnTo>
                    <a:pt x="0" y="26654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24726" y="2300350"/>
              <a:ext cx="76200" cy="2602230"/>
            </a:xfrm>
            <a:custGeom>
              <a:avLst/>
              <a:gdLst/>
              <a:ahLst/>
              <a:cxnLst/>
              <a:rect l="l" t="t" r="r" b="b"/>
              <a:pathLst>
                <a:path w="76200" h="2602229">
                  <a:moveTo>
                    <a:pt x="0" y="2601849"/>
                  </a:moveTo>
                  <a:lnTo>
                    <a:pt x="76200" y="260184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260184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9426" y="2451100"/>
              <a:ext cx="1593850" cy="1149350"/>
            </a:xfrm>
            <a:custGeom>
              <a:avLst/>
              <a:gdLst/>
              <a:ahLst/>
              <a:cxnLst/>
              <a:rect l="l" t="t" r="r" b="b"/>
              <a:pathLst>
                <a:path w="1593850" h="1149350">
                  <a:moveTo>
                    <a:pt x="1507998" y="1077849"/>
                  </a:moveTo>
                  <a:lnTo>
                    <a:pt x="1450848" y="1149350"/>
                  </a:lnTo>
                  <a:lnTo>
                    <a:pt x="1565046" y="1092200"/>
                  </a:lnTo>
                  <a:lnTo>
                    <a:pt x="1507998" y="1092200"/>
                  </a:lnTo>
                  <a:lnTo>
                    <a:pt x="1507998" y="1077849"/>
                  </a:lnTo>
                  <a:close/>
                </a:path>
                <a:path w="1593850" h="1149350">
                  <a:moveTo>
                    <a:pt x="804037" y="42799"/>
                  </a:moveTo>
                  <a:lnTo>
                    <a:pt x="804037" y="1092200"/>
                  </a:lnTo>
                  <a:lnTo>
                    <a:pt x="1496527" y="1092200"/>
                  </a:lnTo>
                  <a:lnTo>
                    <a:pt x="1507998" y="1077849"/>
                  </a:lnTo>
                  <a:lnTo>
                    <a:pt x="832612" y="1077849"/>
                  </a:lnTo>
                  <a:lnTo>
                    <a:pt x="818261" y="1063625"/>
                  </a:lnTo>
                  <a:lnTo>
                    <a:pt x="832612" y="1063625"/>
                  </a:lnTo>
                  <a:lnTo>
                    <a:pt x="832612" y="57150"/>
                  </a:lnTo>
                  <a:lnTo>
                    <a:pt x="818261" y="57150"/>
                  </a:lnTo>
                  <a:lnTo>
                    <a:pt x="804037" y="42799"/>
                  </a:lnTo>
                  <a:close/>
                </a:path>
                <a:path w="1593850" h="1149350">
                  <a:moveTo>
                    <a:pt x="1565249" y="1063625"/>
                  </a:moveTo>
                  <a:lnTo>
                    <a:pt x="1507998" y="1063625"/>
                  </a:lnTo>
                  <a:lnTo>
                    <a:pt x="1507998" y="1092200"/>
                  </a:lnTo>
                  <a:lnTo>
                    <a:pt x="1565046" y="1092200"/>
                  </a:lnTo>
                  <a:lnTo>
                    <a:pt x="1593723" y="1077849"/>
                  </a:lnTo>
                  <a:lnTo>
                    <a:pt x="1565249" y="1063625"/>
                  </a:lnTo>
                  <a:close/>
                </a:path>
                <a:path w="1593850" h="1149350">
                  <a:moveTo>
                    <a:pt x="832612" y="1063625"/>
                  </a:moveTo>
                  <a:lnTo>
                    <a:pt x="818261" y="1063625"/>
                  </a:lnTo>
                  <a:lnTo>
                    <a:pt x="832612" y="1077849"/>
                  </a:lnTo>
                  <a:lnTo>
                    <a:pt x="832612" y="1063625"/>
                  </a:lnTo>
                  <a:close/>
                </a:path>
                <a:path w="1593850" h="1149350">
                  <a:moveTo>
                    <a:pt x="1496608" y="1063625"/>
                  </a:moveTo>
                  <a:lnTo>
                    <a:pt x="832612" y="1063625"/>
                  </a:lnTo>
                  <a:lnTo>
                    <a:pt x="832612" y="1077849"/>
                  </a:lnTo>
                  <a:lnTo>
                    <a:pt x="1507998" y="1077849"/>
                  </a:lnTo>
                  <a:lnTo>
                    <a:pt x="1496608" y="1063625"/>
                  </a:lnTo>
                  <a:close/>
                </a:path>
                <a:path w="1593850" h="1149350">
                  <a:moveTo>
                    <a:pt x="1450848" y="1006475"/>
                  </a:moveTo>
                  <a:lnTo>
                    <a:pt x="1507998" y="1077849"/>
                  </a:lnTo>
                  <a:lnTo>
                    <a:pt x="1507998" y="1063625"/>
                  </a:lnTo>
                  <a:lnTo>
                    <a:pt x="1565249" y="1063625"/>
                  </a:lnTo>
                  <a:lnTo>
                    <a:pt x="1450848" y="1006475"/>
                  </a:lnTo>
                  <a:close/>
                </a:path>
                <a:path w="1593850" h="1149350">
                  <a:moveTo>
                    <a:pt x="42799" y="0"/>
                  </a:moveTo>
                  <a:lnTo>
                    <a:pt x="26146" y="3365"/>
                  </a:lnTo>
                  <a:lnTo>
                    <a:pt x="12541" y="12541"/>
                  </a:lnTo>
                  <a:lnTo>
                    <a:pt x="3365" y="26146"/>
                  </a:lnTo>
                  <a:lnTo>
                    <a:pt x="0" y="42799"/>
                  </a:lnTo>
                  <a:lnTo>
                    <a:pt x="3365" y="59525"/>
                  </a:lnTo>
                  <a:lnTo>
                    <a:pt x="12541" y="73167"/>
                  </a:lnTo>
                  <a:lnTo>
                    <a:pt x="26146" y="82357"/>
                  </a:lnTo>
                  <a:lnTo>
                    <a:pt x="42799" y="85725"/>
                  </a:lnTo>
                  <a:lnTo>
                    <a:pt x="59451" y="82357"/>
                  </a:lnTo>
                  <a:lnTo>
                    <a:pt x="73056" y="73167"/>
                  </a:lnTo>
                  <a:lnTo>
                    <a:pt x="82232" y="59525"/>
                  </a:lnTo>
                  <a:lnTo>
                    <a:pt x="82710" y="57150"/>
                  </a:lnTo>
                  <a:lnTo>
                    <a:pt x="42799" y="57150"/>
                  </a:lnTo>
                  <a:lnTo>
                    <a:pt x="42799" y="28575"/>
                  </a:lnTo>
                  <a:lnTo>
                    <a:pt x="82723" y="28575"/>
                  </a:lnTo>
                  <a:lnTo>
                    <a:pt x="82232" y="26146"/>
                  </a:lnTo>
                  <a:lnTo>
                    <a:pt x="73056" y="12541"/>
                  </a:lnTo>
                  <a:lnTo>
                    <a:pt x="59451" y="3365"/>
                  </a:lnTo>
                  <a:lnTo>
                    <a:pt x="42799" y="0"/>
                  </a:lnTo>
                  <a:close/>
                </a:path>
                <a:path w="1593850" h="1149350">
                  <a:moveTo>
                    <a:pt x="82723" y="28575"/>
                  </a:moveTo>
                  <a:lnTo>
                    <a:pt x="42799" y="28575"/>
                  </a:lnTo>
                  <a:lnTo>
                    <a:pt x="42799" y="57150"/>
                  </a:lnTo>
                  <a:lnTo>
                    <a:pt x="82710" y="57150"/>
                  </a:lnTo>
                  <a:lnTo>
                    <a:pt x="85598" y="42799"/>
                  </a:lnTo>
                  <a:lnTo>
                    <a:pt x="82723" y="28575"/>
                  </a:lnTo>
                  <a:close/>
                </a:path>
                <a:path w="1593850" h="1149350">
                  <a:moveTo>
                    <a:pt x="832612" y="28575"/>
                  </a:moveTo>
                  <a:lnTo>
                    <a:pt x="82723" y="28575"/>
                  </a:lnTo>
                  <a:lnTo>
                    <a:pt x="85598" y="42799"/>
                  </a:lnTo>
                  <a:lnTo>
                    <a:pt x="82710" y="57150"/>
                  </a:lnTo>
                  <a:lnTo>
                    <a:pt x="804037" y="57150"/>
                  </a:lnTo>
                  <a:lnTo>
                    <a:pt x="804037" y="42799"/>
                  </a:lnTo>
                  <a:lnTo>
                    <a:pt x="832612" y="42799"/>
                  </a:lnTo>
                  <a:lnTo>
                    <a:pt x="832612" y="28575"/>
                  </a:lnTo>
                  <a:close/>
                </a:path>
                <a:path w="1593850" h="1149350">
                  <a:moveTo>
                    <a:pt x="832612" y="42799"/>
                  </a:moveTo>
                  <a:lnTo>
                    <a:pt x="804037" y="42799"/>
                  </a:lnTo>
                  <a:lnTo>
                    <a:pt x="818261" y="57150"/>
                  </a:lnTo>
                  <a:lnTo>
                    <a:pt x="832612" y="57150"/>
                  </a:lnTo>
                  <a:lnTo>
                    <a:pt x="832612" y="4279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700" y="3592448"/>
              <a:ext cx="234974" cy="2350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5511" y="32130"/>
            <a:ext cx="644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4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8287" y="903350"/>
            <a:ext cx="2457450" cy="5427980"/>
            <a:chOff x="268287" y="903350"/>
            <a:chExt cx="2457450" cy="5427980"/>
          </a:xfrm>
        </p:grpSpPr>
        <p:sp>
          <p:nvSpPr>
            <p:cNvPr id="15" name="object 15"/>
            <p:cNvSpPr/>
            <p:nvPr/>
          </p:nvSpPr>
          <p:spPr>
            <a:xfrm>
              <a:off x="273050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1800" y="1582800"/>
            <a:ext cx="161925" cy="989330"/>
            <a:chOff x="431800" y="1582800"/>
            <a:chExt cx="161925" cy="98933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1582800"/>
              <a:ext cx="161925" cy="1619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1857374"/>
              <a:ext cx="161925" cy="1619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2138425"/>
              <a:ext cx="161925" cy="1619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2409825"/>
              <a:ext cx="161925" cy="16192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52412" y="1285748"/>
            <a:ext cx="2489200" cy="129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5"/>
              </a:spcBef>
              <a:tabLst>
                <a:tab pos="43815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[Front]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View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00">
              <a:latin typeface="Arial MT"/>
              <a:cs typeface="Arial MT"/>
            </a:endParaRPr>
          </a:p>
          <a:p>
            <a:pPr marL="234950">
              <a:lnSpc>
                <a:spcPct val="100000"/>
              </a:lnSpc>
              <a:spcBef>
                <a:spcPts val="5"/>
              </a:spcBef>
              <a:tabLst>
                <a:tab pos="43815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b="1" dirty="0">
                <a:latin typeface="Arial"/>
                <a:cs typeface="Arial"/>
              </a:rPr>
              <a:t>[Left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Nodes]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(See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Figure)</a:t>
            </a:r>
            <a:endParaRPr sz="900">
              <a:latin typeface="Arial MT"/>
              <a:cs typeface="Arial MT"/>
            </a:endParaRPr>
          </a:p>
          <a:p>
            <a:pPr marL="234950">
              <a:lnSpc>
                <a:spcPct val="100000"/>
              </a:lnSpc>
              <a:spcBef>
                <a:spcPts val="1015"/>
              </a:spcBef>
              <a:tabLst>
                <a:tab pos="43815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[Tx,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Ry,</a:t>
            </a:r>
            <a:r>
              <a:rPr sz="1000" b="1" spc="-25" dirty="0">
                <a:latin typeface="Arial"/>
                <a:cs typeface="Arial"/>
              </a:rPr>
              <a:t> Rz]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1005"/>
              </a:spcBef>
              <a:buClr>
                <a:srgbClr val="FFFFFF"/>
              </a:buClr>
              <a:buSzPct val="77777"/>
              <a:buAutoNum type="arabicPlain" startAt="4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BC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Set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b="1" spc="-20" dirty="0">
                <a:latin typeface="Arial"/>
                <a:cs typeface="Arial"/>
              </a:rPr>
              <a:t>[</a:t>
            </a:r>
            <a:r>
              <a:rPr sz="1000" b="1" spc="-20" dirty="0">
                <a:latin typeface="Arial"/>
                <a:cs typeface="Arial"/>
              </a:rPr>
              <a:t>BC]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ct val="77777"/>
              <a:buAutoNum type="arabicPlain" startAt="4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[Apply]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9139" y="279273"/>
            <a:ext cx="3832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Static</a:t>
            </a:r>
            <a:r>
              <a:rPr sz="1400" i="1" spc="-7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Analysis</a:t>
            </a:r>
            <a:r>
              <a:rPr sz="1400" i="1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Boundary</a:t>
            </a:r>
            <a:r>
              <a:rPr sz="1400" i="1" spc="37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7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Constraint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4454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79851" y="3626611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98806" y="2373248"/>
            <a:ext cx="234994" cy="23507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072129" y="240715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16278" y="2843148"/>
            <a:ext cx="234972" cy="23507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989579" y="287705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41675" y="2381313"/>
            <a:ext cx="2275205" cy="1666875"/>
            <a:chOff x="3241675" y="2381313"/>
            <a:chExt cx="2275205" cy="1666875"/>
          </a:xfrm>
        </p:grpSpPr>
        <p:sp>
          <p:nvSpPr>
            <p:cNvPr id="33" name="object 33"/>
            <p:cNvSpPr/>
            <p:nvPr/>
          </p:nvSpPr>
          <p:spPr>
            <a:xfrm>
              <a:off x="3248025" y="2387663"/>
              <a:ext cx="1821180" cy="211454"/>
            </a:xfrm>
            <a:custGeom>
              <a:avLst/>
              <a:gdLst/>
              <a:ahLst/>
              <a:cxnLst/>
              <a:rect l="l" t="t" r="r" b="b"/>
              <a:pathLst>
                <a:path w="1821179" h="211455">
                  <a:moveTo>
                    <a:pt x="0" y="211137"/>
                  </a:moveTo>
                  <a:lnTo>
                    <a:pt x="1820926" y="211137"/>
                  </a:lnTo>
                  <a:lnTo>
                    <a:pt x="1820926" y="0"/>
                  </a:lnTo>
                  <a:lnTo>
                    <a:pt x="0" y="0"/>
                  </a:lnTo>
                  <a:lnTo>
                    <a:pt x="0" y="21113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81553" y="3813150"/>
              <a:ext cx="235072" cy="23497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355082" y="384733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67050" y="2852801"/>
            <a:ext cx="2184400" cy="1193800"/>
          </a:xfrm>
          <a:custGeom>
            <a:avLst/>
            <a:gdLst/>
            <a:ahLst/>
            <a:cxnLst/>
            <a:rect l="l" t="t" r="r" b="b"/>
            <a:pathLst>
              <a:path w="2184400" h="1193800">
                <a:moveTo>
                  <a:pt x="158750" y="504825"/>
                </a:moveTo>
                <a:lnTo>
                  <a:pt x="1022350" y="504825"/>
                </a:lnTo>
                <a:lnTo>
                  <a:pt x="1022350" y="0"/>
                </a:lnTo>
                <a:lnTo>
                  <a:pt x="158750" y="0"/>
                </a:lnTo>
                <a:lnTo>
                  <a:pt x="158750" y="504825"/>
                </a:lnTo>
                <a:close/>
              </a:path>
              <a:path w="2184400" h="1193800">
                <a:moveTo>
                  <a:pt x="0" y="968248"/>
                </a:moveTo>
                <a:lnTo>
                  <a:pt x="2173351" y="968248"/>
                </a:lnTo>
                <a:lnTo>
                  <a:pt x="2173351" y="757110"/>
                </a:lnTo>
                <a:lnTo>
                  <a:pt x="0" y="757110"/>
                </a:lnTo>
                <a:lnTo>
                  <a:pt x="0" y="968248"/>
                </a:lnTo>
                <a:close/>
              </a:path>
              <a:path w="2184400" h="1193800">
                <a:moveTo>
                  <a:pt x="1679575" y="1193673"/>
                </a:moveTo>
                <a:lnTo>
                  <a:pt x="2184400" y="1193673"/>
                </a:lnTo>
                <a:lnTo>
                  <a:pt x="2184400" y="995235"/>
                </a:lnTo>
                <a:lnTo>
                  <a:pt x="1679575" y="995235"/>
                </a:lnTo>
                <a:lnTo>
                  <a:pt x="1679575" y="1193673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54350" y="1008125"/>
            <a:ext cx="5993130" cy="5202555"/>
            <a:chOff x="3054350" y="1008125"/>
            <a:chExt cx="5993130" cy="5202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4350" y="3717924"/>
              <a:ext cx="2012950" cy="2492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4350" y="1008125"/>
              <a:ext cx="2012950" cy="2490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6411" y="1721442"/>
              <a:ext cx="1604015" cy="39994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18198" y="1566862"/>
              <a:ext cx="2624455" cy="4302125"/>
            </a:xfrm>
            <a:custGeom>
              <a:avLst/>
              <a:gdLst/>
              <a:ahLst/>
              <a:cxnLst/>
              <a:rect l="l" t="t" r="r" b="b"/>
              <a:pathLst>
                <a:path w="2624454" h="4302125">
                  <a:moveTo>
                    <a:pt x="0" y="4302125"/>
                  </a:moveTo>
                  <a:lnTo>
                    <a:pt x="2624201" y="4302125"/>
                  </a:lnTo>
                  <a:lnTo>
                    <a:pt x="2624201" y="0"/>
                  </a:lnTo>
                  <a:lnTo>
                    <a:pt x="0" y="0"/>
                  </a:lnTo>
                  <a:lnTo>
                    <a:pt x="0" y="4302125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12226" y="1638236"/>
              <a:ext cx="111125" cy="4065904"/>
            </a:xfrm>
            <a:custGeom>
              <a:avLst/>
              <a:gdLst/>
              <a:ahLst/>
              <a:cxnLst/>
              <a:rect l="l" t="t" r="r" b="b"/>
              <a:pathLst>
                <a:path w="111125" h="4065904">
                  <a:moveTo>
                    <a:pt x="0" y="4065651"/>
                  </a:moveTo>
                  <a:lnTo>
                    <a:pt x="111125" y="4065651"/>
                  </a:lnTo>
                  <a:lnTo>
                    <a:pt x="111125" y="0"/>
                  </a:lnTo>
                  <a:lnTo>
                    <a:pt x="0" y="0"/>
                  </a:lnTo>
                  <a:lnTo>
                    <a:pt x="0" y="406565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08900" y="5608637"/>
              <a:ext cx="824230" cy="120650"/>
            </a:xfrm>
            <a:custGeom>
              <a:avLst/>
              <a:gdLst/>
              <a:ahLst/>
              <a:cxnLst/>
              <a:rect l="l" t="t" r="r" b="b"/>
              <a:pathLst>
                <a:path w="824229" h="120650">
                  <a:moveTo>
                    <a:pt x="0" y="120650"/>
                  </a:moveTo>
                  <a:lnTo>
                    <a:pt x="823912" y="120650"/>
                  </a:lnTo>
                  <a:lnTo>
                    <a:pt x="823912" y="0"/>
                  </a:lnTo>
                  <a:lnTo>
                    <a:pt x="0" y="0"/>
                  </a:lnTo>
                  <a:lnTo>
                    <a:pt x="0" y="1206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5675" y="1946274"/>
              <a:ext cx="3702685" cy="3750310"/>
            </a:xfrm>
            <a:custGeom>
              <a:avLst/>
              <a:gdLst/>
              <a:ahLst/>
              <a:cxnLst/>
              <a:rect l="l" t="t" r="r" b="b"/>
              <a:pathLst>
                <a:path w="3702684" h="3750310">
                  <a:moveTo>
                    <a:pt x="2943225" y="3722687"/>
                  </a:moveTo>
                  <a:lnTo>
                    <a:pt x="2931553" y="3711702"/>
                  </a:lnTo>
                  <a:lnTo>
                    <a:pt x="2861132" y="3645395"/>
                  </a:lnTo>
                  <a:lnTo>
                    <a:pt x="2861132" y="3697948"/>
                  </a:lnTo>
                  <a:lnTo>
                    <a:pt x="2861094" y="3698075"/>
                  </a:lnTo>
                  <a:lnTo>
                    <a:pt x="2855645" y="3684333"/>
                  </a:lnTo>
                  <a:lnTo>
                    <a:pt x="2861132" y="3697948"/>
                  </a:lnTo>
                  <a:lnTo>
                    <a:pt x="2861132" y="3645395"/>
                  </a:lnTo>
                  <a:lnTo>
                    <a:pt x="2826893" y="3613150"/>
                  </a:lnTo>
                  <a:lnTo>
                    <a:pt x="2854325" y="3681057"/>
                  </a:lnTo>
                  <a:lnTo>
                    <a:pt x="85255" y="2848940"/>
                  </a:lnTo>
                  <a:lnTo>
                    <a:pt x="55245" y="2810129"/>
                  </a:lnTo>
                  <a:lnTo>
                    <a:pt x="38252" y="2808528"/>
                  </a:lnTo>
                  <a:lnTo>
                    <a:pt x="22555" y="2813393"/>
                  </a:lnTo>
                  <a:lnTo>
                    <a:pt x="9817" y="2823794"/>
                  </a:lnTo>
                  <a:lnTo>
                    <a:pt x="1778" y="2838831"/>
                  </a:lnTo>
                  <a:lnTo>
                    <a:pt x="241" y="2855760"/>
                  </a:lnTo>
                  <a:lnTo>
                    <a:pt x="5118" y="2871457"/>
                  </a:lnTo>
                  <a:lnTo>
                    <a:pt x="15506" y="2884182"/>
                  </a:lnTo>
                  <a:lnTo>
                    <a:pt x="30480" y="2892171"/>
                  </a:lnTo>
                  <a:lnTo>
                    <a:pt x="47459" y="2893784"/>
                  </a:lnTo>
                  <a:lnTo>
                    <a:pt x="63157" y="2888919"/>
                  </a:lnTo>
                  <a:lnTo>
                    <a:pt x="75895" y="2878518"/>
                  </a:lnTo>
                  <a:lnTo>
                    <a:pt x="77038" y="2876385"/>
                  </a:lnTo>
                  <a:lnTo>
                    <a:pt x="2846082" y="3708438"/>
                  </a:lnTo>
                  <a:lnTo>
                    <a:pt x="2785872" y="3749979"/>
                  </a:lnTo>
                  <a:lnTo>
                    <a:pt x="2943225" y="3722687"/>
                  </a:lnTo>
                  <a:close/>
                </a:path>
                <a:path w="3702684" h="3750310">
                  <a:moveTo>
                    <a:pt x="3673373" y="85725"/>
                  </a:moveTo>
                  <a:lnTo>
                    <a:pt x="3616325" y="85725"/>
                  </a:lnTo>
                  <a:lnTo>
                    <a:pt x="3604844" y="85725"/>
                  </a:lnTo>
                  <a:lnTo>
                    <a:pt x="3559175" y="142875"/>
                  </a:lnTo>
                  <a:lnTo>
                    <a:pt x="3673373" y="85725"/>
                  </a:lnTo>
                  <a:close/>
                </a:path>
                <a:path w="3702684" h="3750310">
                  <a:moveTo>
                    <a:pt x="3702304" y="71501"/>
                  </a:moveTo>
                  <a:lnTo>
                    <a:pt x="3673576" y="57150"/>
                  </a:lnTo>
                  <a:lnTo>
                    <a:pt x="3559175" y="0"/>
                  </a:lnTo>
                  <a:lnTo>
                    <a:pt x="3604933" y="57150"/>
                  </a:lnTo>
                  <a:lnTo>
                    <a:pt x="82829" y="57150"/>
                  </a:lnTo>
                  <a:lnTo>
                    <a:pt x="82346" y="54775"/>
                  </a:lnTo>
                  <a:lnTo>
                    <a:pt x="73164" y="41135"/>
                  </a:lnTo>
                  <a:lnTo>
                    <a:pt x="59524" y="31953"/>
                  </a:lnTo>
                  <a:lnTo>
                    <a:pt x="42799" y="28575"/>
                  </a:lnTo>
                  <a:lnTo>
                    <a:pt x="26136" y="31953"/>
                  </a:lnTo>
                  <a:lnTo>
                    <a:pt x="12534" y="41135"/>
                  </a:lnTo>
                  <a:lnTo>
                    <a:pt x="3352" y="54775"/>
                  </a:lnTo>
                  <a:lnTo>
                    <a:pt x="0" y="71501"/>
                  </a:lnTo>
                  <a:lnTo>
                    <a:pt x="3365" y="88163"/>
                  </a:lnTo>
                  <a:lnTo>
                    <a:pt x="12534" y="101765"/>
                  </a:lnTo>
                  <a:lnTo>
                    <a:pt x="26136" y="110947"/>
                  </a:lnTo>
                  <a:lnTo>
                    <a:pt x="42799" y="114300"/>
                  </a:lnTo>
                  <a:lnTo>
                    <a:pt x="59524" y="110947"/>
                  </a:lnTo>
                  <a:lnTo>
                    <a:pt x="73164" y="101765"/>
                  </a:lnTo>
                  <a:lnTo>
                    <a:pt x="82346" y="88163"/>
                  </a:lnTo>
                  <a:lnTo>
                    <a:pt x="82842" y="85725"/>
                  </a:lnTo>
                  <a:lnTo>
                    <a:pt x="3604844" y="85725"/>
                  </a:lnTo>
                  <a:lnTo>
                    <a:pt x="3616223" y="71501"/>
                  </a:lnTo>
                  <a:lnTo>
                    <a:pt x="3616426" y="71501"/>
                  </a:lnTo>
                  <a:lnTo>
                    <a:pt x="3702304" y="7150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8250" y="3168649"/>
              <a:ext cx="234950" cy="23495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68287" y="903350"/>
            <a:ext cx="2465705" cy="5427980"/>
            <a:chOff x="268287" y="903350"/>
            <a:chExt cx="2465705" cy="5427980"/>
          </a:xfrm>
        </p:grpSpPr>
        <p:sp>
          <p:nvSpPr>
            <p:cNvPr id="14" name="object 14"/>
            <p:cNvSpPr/>
            <p:nvPr/>
          </p:nvSpPr>
          <p:spPr>
            <a:xfrm>
              <a:off x="280987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1800" y="1293875"/>
            <a:ext cx="163830" cy="1849755"/>
            <a:chOff x="431800" y="1293875"/>
            <a:chExt cx="163830" cy="184975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1571624"/>
              <a:ext cx="161925" cy="1619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800" y="1855850"/>
              <a:ext cx="161925" cy="1619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2133600"/>
              <a:ext cx="161925" cy="1619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2409825"/>
              <a:ext cx="161925" cy="1619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2698750"/>
              <a:ext cx="161925" cy="1619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387" y="2981324"/>
              <a:ext cx="161925" cy="16192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60350" y="1285748"/>
            <a:ext cx="248920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95"/>
              </a:spcBef>
              <a:tabLst>
                <a:tab pos="44450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204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[Right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View]</a:t>
            </a:r>
            <a:endParaRPr sz="10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994"/>
              </a:spcBef>
              <a:tabLst>
                <a:tab pos="44450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[Right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Nodes]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(See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Figure)</a:t>
            </a:r>
            <a:endParaRPr sz="900">
              <a:latin typeface="Arial MT"/>
              <a:cs typeface="Arial MT"/>
            </a:endParaRPr>
          </a:p>
          <a:p>
            <a:pPr marL="227329">
              <a:lnSpc>
                <a:spcPct val="100000"/>
              </a:lnSpc>
              <a:spcBef>
                <a:spcPts val="1000"/>
              </a:spcBef>
              <a:tabLst>
                <a:tab pos="44450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50" dirty="0">
                <a:latin typeface="Arial"/>
                <a:cs typeface="Arial"/>
              </a:rPr>
              <a:t>[Ty,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Rx,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Rz]</a:t>
            </a:r>
            <a:endParaRPr sz="1000">
              <a:latin typeface="Arial"/>
              <a:cs typeface="Arial"/>
            </a:endParaRPr>
          </a:p>
          <a:p>
            <a:pPr marL="444500" indent="-217170">
              <a:lnSpc>
                <a:spcPct val="100000"/>
              </a:lnSpc>
              <a:spcBef>
                <a:spcPts val="1005"/>
              </a:spcBef>
              <a:buClr>
                <a:srgbClr val="FFFFFF"/>
              </a:buClr>
              <a:buSzPct val="77777"/>
              <a:buAutoNum type="arabicPlain" startAt="4"/>
              <a:tabLst>
                <a:tab pos="4445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[Apply]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444500" indent="-21717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 startAt="4"/>
              <a:tabLst>
                <a:tab pos="4445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[Bottom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Nodes]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(See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Figure)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AutoNum type="arabicPlain" startAt="4"/>
            </a:pPr>
            <a:endParaRPr sz="900">
              <a:latin typeface="Arial MT"/>
              <a:cs typeface="Arial MT"/>
            </a:endParaRPr>
          </a:p>
          <a:p>
            <a:pPr marL="444500" indent="-217170">
              <a:lnSpc>
                <a:spcPct val="100000"/>
              </a:lnSpc>
              <a:buClr>
                <a:srgbClr val="FFFFFF"/>
              </a:buClr>
              <a:buSzPct val="87500"/>
              <a:buAutoNum type="arabicPlain" startAt="4"/>
              <a:tabLst>
                <a:tab pos="444500" algn="l"/>
              </a:tabLst>
            </a:pPr>
            <a:r>
              <a:rPr sz="800" spc="-1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8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b="1" spc="-10" dirty="0">
                <a:latin typeface="Arial"/>
                <a:cs typeface="Arial"/>
              </a:rPr>
              <a:t>[Tx,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70" dirty="0">
                <a:latin typeface="Arial"/>
                <a:cs typeface="Arial"/>
              </a:rPr>
              <a:t>Ty,</a:t>
            </a:r>
            <a:r>
              <a:rPr sz="900" b="1" spc="3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Tz]</a:t>
            </a:r>
            <a:endParaRPr sz="900">
              <a:latin typeface="Arial"/>
              <a:cs typeface="Arial"/>
            </a:endParaRPr>
          </a:p>
          <a:p>
            <a:pPr marL="444500" indent="-215900">
              <a:lnSpc>
                <a:spcPct val="100000"/>
              </a:lnSpc>
              <a:spcBef>
                <a:spcPts val="1030"/>
              </a:spcBef>
              <a:buClr>
                <a:srgbClr val="FFFFFF"/>
              </a:buClr>
              <a:buSzPct val="77777"/>
              <a:buAutoNum type="arabicPlain" startAt="4"/>
              <a:tabLst>
                <a:tab pos="4445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9139" y="279273"/>
            <a:ext cx="3832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Static</a:t>
            </a:r>
            <a:r>
              <a:rPr sz="1400" i="1" spc="-7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Analysis</a:t>
            </a:r>
            <a:r>
              <a:rPr sz="1400" i="1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Boundary</a:t>
            </a:r>
            <a:r>
              <a:rPr sz="1400" i="1" spc="37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7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Constraint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21909" y="3202685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7453" y="1955775"/>
            <a:ext cx="235072" cy="23497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030727" y="198958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7453" y="2285975"/>
            <a:ext cx="235072" cy="23497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030727" y="2319654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57453" y="2366962"/>
            <a:ext cx="1065530" cy="2881630"/>
            <a:chOff x="2957453" y="2366962"/>
            <a:chExt cx="1065530" cy="2881630"/>
          </a:xfrm>
        </p:grpSpPr>
        <p:sp>
          <p:nvSpPr>
            <p:cNvPr id="34" name="object 34"/>
            <p:cNvSpPr/>
            <p:nvPr/>
          </p:nvSpPr>
          <p:spPr>
            <a:xfrm>
              <a:off x="3240150" y="2373312"/>
              <a:ext cx="776605" cy="487680"/>
            </a:xfrm>
            <a:custGeom>
              <a:avLst/>
              <a:gdLst/>
              <a:ahLst/>
              <a:cxnLst/>
              <a:rect l="l" t="t" r="r" b="b"/>
              <a:pathLst>
                <a:path w="776604" h="487680">
                  <a:moveTo>
                    <a:pt x="0" y="487362"/>
                  </a:moveTo>
                  <a:lnTo>
                    <a:pt x="776287" y="487362"/>
                  </a:lnTo>
                  <a:lnTo>
                    <a:pt x="776287" y="0"/>
                  </a:lnTo>
                  <a:lnTo>
                    <a:pt x="0" y="0"/>
                  </a:lnTo>
                  <a:lnTo>
                    <a:pt x="0" y="48736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9678" y="4643349"/>
              <a:ext cx="235072" cy="23497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7453" y="5013300"/>
              <a:ext cx="235072" cy="23497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030727" y="4677536"/>
            <a:ext cx="111760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225800" y="1962213"/>
            <a:ext cx="1778635" cy="4152900"/>
            <a:chOff x="3225800" y="1962213"/>
            <a:chExt cx="1778635" cy="4152900"/>
          </a:xfrm>
        </p:grpSpPr>
        <p:sp>
          <p:nvSpPr>
            <p:cNvPr id="39" name="object 39"/>
            <p:cNvSpPr/>
            <p:nvPr/>
          </p:nvSpPr>
          <p:spPr>
            <a:xfrm>
              <a:off x="3232150" y="1968563"/>
              <a:ext cx="1765935" cy="3559175"/>
            </a:xfrm>
            <a:custGeom>
              <a:avLst/>
              <a:gdLst/>
              <a:ahLst/>
              <a:cxnLst/>
              <a:rect l="l" t="t" r="r" b="b"/>
              <a:pathLst>
                <a:path w="1765935" h="3559175">
                  <a:moveTo>
                    <a:pt x="1325626" y="1460436"/>
                  </a:moveTo>
                  <a:lnTo>
                    <a:pt x="1765363" y="1460436"/>
                  </a:lnTo>
                  <a:lnTo>
                    <a:pt x="1765363" y="1276286"/>
                  </a:lnTo>
                  <a:lnTo>
                    <a:pt x="1325626" y="1276286"/>
                  </a:lnTo>
                  <a:lnTo>
                    <a:pt x="1325626" y="1460436"/>
                  </a:lnTo>
                  <a:close/>
                </a:path>
                <a:path w="1765935" h="3559175">
                  <a:moveTo>
                    <a:pt x="11175" y="201612"/>
                  </a:moveTo>
                  <a:lnTo>
                    <a:pt x="1617726" y="201612"/>
                  </a:lnTo>
                  <a:lnTo>
                    <a:pt x="1617726" y="0"/>
                  </a:lnTo>
                  <a:lnTo>
                    <a:pt x="11175" y="0"/>
                  </a:lnTo>
                  <a:lnTo>
                    <a:pt x="11175" y="201612"/>
                  </a:lnTo>
                  <a:close/>
                </a:path>
                <a:path w="1765935" h="3559175">
                  <a:moveTo>
                    <a:pt x="0" y="3559111"/>
                  </a:moveTo>
                  <a:lnTo>
                    <a:pt x="784225" y="3559111"/>
                  </a:lnTo>
                  <a:lnTo>
                    <a:pt x="784225" y="3109849"/>
                  </a:lnTo>
                  <a:lnTo>
                    <a:pt x="0" y="3109849"/>
                  </a:lnTo>
                  <a:lnTo>
                    <a:pt x="0" y="355911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30528" y="5880075"/>
              <a:ext cx="235072" cy="23497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3504057" y="5914745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52851" y="4676711"/>
            <a:ext cx="1605280" cy="1454785"/>
          </a:xfrm>
          <a:custGeom>
            <a:avLst/>
            <a:gdLst/>
            <a:ahLst/>
            <a:cxnLst/>
            <a:rect l="l" t="t" r="r" b="b"/>
            <a:pathLst>
              <a:path w="1605279" h="1454785">
                <a:moveTo>
                  <a:pt x="0" y="201612"/>
                </a:moveTo>
                <a:lnTo>
                  <a:pt x="1604899" y="201612"/>
                </a:lnTo>
                <a:lnTo>
                  <a:pt x="1604899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  <a:path w="1605279" h="1454785">
                <a:moveTo>
                  <a:pt x="430149" y="1454213"/>
                </a:moveTo>
                <a:lnTo>
                  <a:pt x="868299" y="1454213"/>
                </a:lnTo>
                <a:lnTo>
                  <a:pt x="868299" y="1270063"/>
                </a:lnTo>
                <a:lnTo>
                  <a:pt x="430149" y="1270063"/>
                </a:lnTo>
                <a:lnTo>
                  <a:pt x="430149" y="1454213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9032" y="6647141"/>
            <a:ext cx="1788287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900" dirty="0">
                <a:latin typeface="Arial MT"/>
                <a:cs typeface="Arial MT"/>
              </a:rPr>
              <a:t>Zero Block Construction Analysis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9002776" y="3175"/>
                </a:moveTo>
                <a:lnTo>
                  <a:pt x="9002776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68287" y="903350"/>
            <a:ext cx="2457450" cy="5427980"/>
            <a:chOff x="268287" y="903350"/>
            <a:chExt cx="2457450" cy="5427980"/>
          </a:xfrm>
        </p:grpSpPr>
        <p:sp>
          <p:nvSpPr>
            <p:cNvPr id="7" name="object 7"/>
            <p:cNvSpPr/>
            <p:nvPr/>
          </p:nvSpPr>
          <p:spPr>
            <a:xfrm>
              <a:off x="273050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571624"/>
              <a:ext cx="161925" cy="161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1855850"/>
              <a:ext cx="161925" cy="1619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2133600"/>
              <a:ext cx="161925" cy="1619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1800" y="2411476"/>
            <a:ext cx="161925" cy="1844675"/>
            <a:chOff x="431800" y="2411476"/>
            <a:chExt cx="161925" cy="184467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411476"/>
              <a:ext cx="161925" cy="1619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693924"/>
              <a:ext cx="161925" cy="1620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970149"/>
              <a:ext cx="161925" cy="1620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3252724"/>
              <a:ext cx="161925" cy="1620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3535426"/>
              <a:ext cx="161925" cy="1619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3818001"/>
              <a:ext cx="161925" cy="1619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4094226"/>
              <a:ext cx="161925" cy="16192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52412" y="1285748"/>
            <a:ext cx="2489200" cy="297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5"/>
              </a:spcBef>
              <a:tabLst>
                <a:tab pos="447040" algn="l"/>
                <a:tab pos="1014094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50" dirty="0">
                <a:latin typeface="Arial"/>
                <a:cs typeface="Arial"/>
              </a:rPr>
              <a:t>[</a:t>
            </a:r>
            <a:r>
              <a:rPr sz="1000" b="1" dirty="0">
                <a:latin typeface="Arial"/>
                <a:cs typeface="Arial"/>
              </a:rPr>
              <a:t>	]</a:t>
            </a:r>
            <a:r>
              <a:rPr sz="1000" b="1" spc="21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34950">
              <a:lnSpc>
                <a:spcPct val="100000"/>
              </a:lnSpc>
              <a:spcBef>
                <a:spcPts val="994"/>
              </a:spcBef>
              <a:tabLst>
                <a:tab pos="44704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Name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“Self</a:t>
            </a:r>
            <a:r>
              <a:rPr sz="1000" b="1" spc="-10" dirty="0">
                <a:latin typeface="Arial"/>
                <a:cs typeface="Arial"/>
              </a:rPr>
              <a:t> Weight”</a:t>
            </a:r>
            <a:endParaRPr sz="10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1000"/>
              </a:spcBef>
              <a:tabLst>
                <a:tab pos="44704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[Add]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34950">
              <a:lnSpc>
                <a:spcPct val="100000"/>
              </a:lnSpc>
              <a:spcBef>
                <a:spcPts val="1005"/>
              </a:spcBef>
              <a:tabLst>
                <a:tab pos="44704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Name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“Temp”</a:t>
            </a:r>
            <a:endParaRPr sz="10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994"/>
              </a:spcBef>
              <a:tabLst>
                <a:tab pos="44704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[Add]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34950">
              <a:lnSpc>
                <a:spcPct val="100000"/>
              </a:lnSpc>
              <a:spcBef>
                <a:spcPts val="1000"/>
              </a:spcBef>
              <a:tabLst>
                <a:tab pos="44704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Name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“Force”</a:t>
            </a:r>
            <a:endParaRPr sz="1000">
              <a:latin typeface="Arial"/>
              <a:cs typeface="Arial"/>
            </a:endParaRPr>
          </a:p>
          <a:p>
            <a:pPr marL="447040" indent="-21209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SzPct val="77777"/>
              <a:buAutoNum type="arabicPlain" startAt="7"/>
              <a:tabLst>
                <a:tab pos="44704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[Add]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447040" indent="-21209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 startAt="7"/>
              <a:tabLst>
                <a:tab pos="44704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[Close]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34950">
              <a:lnSpc>
                <a:spcPct val="100000"/>
              </a:lnSpc>
              <a:spcBef>
                <a:spcPts val="994"/>
              </a:spcBef>
              <a:tabLst>
                <a:tab pos="44704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Gz</a:t>
            </a:r>
            <a:r>
              <a:rPr sz="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“-</a:t>
            </a:r>
            <a:r>
              <a:rPr sz="1000" b="1" spc="-25" dirty="0">
                <a:latin typeface="Arial"/>
                <a:cs typeface="Arial"/>
              </a:rPr>
              <a:t>1”</a:t>
            </a:r>
            <a:endParaRPr sz="1000">
              <a:latin typeface="Arial"/>
              <a:cs typeface="Arial"/>
            </a:endParaRPr>
          </a:p>
          <a:p>
            <a:pPr marL="447040" indent="-236220">
              <a:lnSpc>
                <a:spcPct val="100000"/>
              </a:lnSpc>
              <a:spcBef>
                <a:spcPts val="1110"/>
              </a:spcBef>
              <a:buClr>
                <a:srgbClr val="FFFFFF"/>
              </a:buClr>
              <a:buSzPct val="87500"/>
              <a:buAutoNum type="arabicPlain" startAt="10"/>
              <a:tabLst>
                <a:tab pos="447040" algn="l"/>
              </a:tabLst>
            </a:pPr>
            <a:r>
              <a:rPr sz="800" dirty="0">
                <a:solidFill>
                  <a:srgbClr val="4D4D4D"/>
                </a:solidFill>
                <a:latin typeface="Arial MT"/>
                <a:cs typeface="Arial MT"/>
              </a:rPr>
              <a:t>Load</a:t>
            </a:r>
            <a:r>
              <a:rPr sz="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D4D4D"/>
                </a:solidFill>
                <a:latin typeface="Arial MT"/>
                <a:cs typeface="Arial MT"/>
              </a:rPr>
              <a:t>Set</a:t>
            </a:r>
            <a:r>
              <a:rPr sz="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8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b="1" dirty="0">
                <a:latin typeface="Arial"/>
                <a:cs typeface="Arial"/>
              </a:rPr>
              <a:t>[Self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Weight]</a:t>
            </a:r>
            <a:endParaRPr sz="900">
              <a:latin typeface="Arial"/>
              <a:cs typeface="Arial"/>
            </a:endParaRPr>
          </a:p>
          <a:p>
            <a:pPr marL="447040" indent="-236220">
              <a:lnSpc>
                <a:spcPct val="100000"/>
              </a:lnSpc>
              <a:spcBef>
                <a:spcPts val="965"/>
              </a:spcBef>
              <a:buClr>
                <a:srgbClr val="FFFFFF"/>
              </a:buClr>
              <a:buSzPct val="77777"/>
              <a:buAutoNum type="arabicPlain" startAt="10"/>
              <a:tabLst>
                <a:tab pos="44704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</a:t>
            </a:r>
            <a:r>
              <a:rPr sz="1050" b="1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K]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9139" y="279273"/>
            <a:ext cx="3981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Static</a:t>
            </a:r>
            <a:r>
              <a:rPr sz="1400" i="1" spc="-8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Analysis</a:t>
            </a:r>
            <a:r>
              <a:rPr sz="1400" i="1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Static</a:t>
            </a:r>
            <a:r>
              <a:rPr sz="1400" i="1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Load</a:t>
            </a:r>
            <a:r>
              <a:rPr sz="1400" i="1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Self</a:t>
            </a:r>
            <a:r>
              <a:rPr sz="2200" b="1" i="1" spc="-20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Weight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7750" y="1303400"/>
            <a:ext cx="180975" cy="180975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5816600" y="3817937"/>
            <a:ext cx="3263900" cy="2409825"/>
            <a:chOff x="5816600" y="3817937"/>
            <a:chExt cx="3263900" cy="240982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6600" y="3817937"/>
              <a:ext cx="3263900" cy="24098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2125" y="5808662"/>
              <a:ext cx="234950" cy="23495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151251" y="973074"/>
            <a:ext cx="2603500" cy="3765550"/>
            <a:chOff x="3151251" y="973074"/>
            <a:chExt cx="2603500" cy="376555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1251" y="973074"/>
              <a:ext cx="2543175" cy="376555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29281" y="3932174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107994" y="215900"/>
                  </a:moveTo>
                  <a:lnTo>
                    <a:pt x="65964" y="207445"/>
                  </a:lnTo>
                  <a:lnTo>
                    <a:pt x="31648" y="184370"/>
                  </a:lnTo>
                  <a:lnTo>
                    <a:pt x="8477" y="150099"/>
                  </a:lnTo>
                  <a:lnTo>
                    <a:pt x="0" y="108086"/>
                  </a:lnTo>
                  <a:lnTo>
                    <a:pt x="20" y="107952"/>
                  </a:lnTo>
                  <a:lnTo>
                    <a:pt x="0" y="108086"/>
                  </a:lnTo>
                  <a:lnTo>
                    <a:pt x="8399" y="66004"/>
                  </a:lnTo>
                  <a:lnTo>
                    <a:pt x="31544" y="31656"/>
                  </a:lnTo>
                  <a:lnTo>
                    <a:pt x="65872" y="8491"/>
                  </a:lnTo>
                  <a:lnTo>
                    <a:pt x="107994" y="0"/>
                  </a:lnTo>
                </a:path>
                <a:path w="216535" h="216535">
                  <a:moveTo>
                    <a:pt x="107873" y="24"/>
                  </a:moveTo>
                  <a:lnTo>
                    <a:pt x="150008" y="8509"/>
                  </a:lnTo>
                  <a:lnTo>
                    <a:pt x="184317" y="31700"/>
                  </a:lnTo>
                  <a:lnTo>
                    <a:pt x="207412" y="66055"/>
                  </a:lnTo>
                  <a:lnTo>
                    <a:pt x="215915" y="107930"/>
                  </a:lnTo>
                  <a:lnTo>
                    <a:pt x="215887" y="108065"/>
                  </a:lnTo>
                  <a:lnTo>
                    <a:pt x="207334" y="150048"/>
                  </a:lnTo>
                  <a:lnTo>
                    <a:pt x="184214" y="184326"/>
                  </a:lnTo>
                  <a:lnTo>
                    <a:pt x="149917" y="207426"/>
                  </a:lnTo>
                </a:path>
                <a:path w="216535" h="216535">
                  <a:moveTo>
                    <a:pt x="107994" y="215900"/>
                  </a:moveTo>
                  <a:lnTo>
                    <a:pt x="107848" y="215997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29326" y="393230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65901" y="8473"/>
                  </a:lnTo>
                  <a:lnTo>
                    <a:pt x="31591" y="31591"/>
                  </a:lnTo>
                  <a:lnTo>
                    <a:pt x="8473" y="65901"/>
                  </a:lnTo>
                  <a:lnTo>
                    <a:pt x="0" y="107950"/>
                  </a:lnTo>
                  <a:lnTo>
                    <a:pt x="8473" y="149945"/>
                  </a:lnTo>
                  <a:lnTo>
                    <a:pt x="31591" y="184261"/>
                  </a:lnTo>
                  <a:lnTo>
                    <a:pt x="65901" y="207408"/>
                  </a:lnTo>
                  <a:lnTo>
                    <a:pt x="107950" y="215900"/>
                  </a:lnTo>
                  <a:lnTo>
                    <a:pt x="149945" y="207408"/>
                  </a:lnTo>
                  <a:lnTo>
                    <a:pt x="184261" y="184261"/>
                  </a:lnTo>
                  <a:lnTo>
                    <a:pt x="207408" y="149945"/>
                  </a:lnTo>
                  <a:lnTo>
                    <a:pt x="215900" y="107950"/>
                  </a:lnTo>
                  <a:lnTo>
                    <a:pt x="207408" y="65901"/>
                  </a:lnTo>
                  <a:lnTo>
                    <a:pt x="184261" y="31591"/>
                  </a:lnTo>
                  <a:lnTo>
                    <a:pt x="149945" y="8473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D6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29326" y="393230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107950"/>
                  </a:moveTo>
                  <a:lnTo>
                    <a:pt x="8473" y="65901"/>
                  </a:lnTo>
                  <a:lnTo>
                    <a:pt x="31591" y="31591"/>
                  </a:lnTo>
                  <a:lnTo>
                    <a:pt x="65901" y="8473"/>
                  </a:lnTo>
                  <a:lnTo>
                    <a:pt x="107950" y="0"/>
                  </a:lnTo>
                  <a:lnTo>
                    <a:pt x="149945" y="8473"/>
                  </a:lnTo>
                  <a:lnTo>
                    <a:pt x="184261" y="31591"/>
                  </a:lnTo>
                  <a:lnTo>
                    <a:pt x="207408" y="65901"/>
                  </a:lnTo>
                  <a:lnTo>
                    <a:pt x="215900" y="107950"/>
                  </a:lnTo>
                  <a:lnTo>
                    <a:pt x="207408" y="149945"/>
                  </a:lnTo>
                  <a:lnTo>
                    <a:pt x="184261" y="184261"/>
                  </a:lnTo>
                  <a:lnTo>
                    <a:pt x="149945" y="207408"/>
                  </a:lnTo>
                  <a:lnTo>
                    <a:pt x="107950" y="215900"/>
                  </a:lnTo>
                  <a:lnTo>
                    <a:pt x="65901" y="207408"/>
                  </a:lnTo>
                  <a:lnTo>
                    <a:pt x="31591" y="184261"/>
                  </a:lnTo>
                  <a:lnTo>
                    <a:pt x="8473" y="149945"/>
                  </a:lnTo>
                  <a:lnTo>
                    <a:pt x="0" y="1079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593460" y="3956684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41726" y="3143225"/>
            <a:ext cx="2476500" cy="1229360"/>
            <a:chOff x="3141726" y="3143225"/>
            <a:chExt cx="2476500" cy="1229360"/>
          </a:xfrm>
        </p:grpSpPr>
        <p:sp>
          <p:nvSpPr>
            <p:cNvPr id="36" name="object 36"/>
            <p:cNvSpPr/>
            <p:nvPr/>
          </p:nvSpPr>
          <p:spPr>
            <a:xfrm>
              <a:off x="3413125" y="3178174"/>
              <a:ext cx="2199005" cy="1187450"/>
            </a:xfrm>
            <a:custGeom>
              <a:avLst/>
              <a:gdLst/>
              <a:ahLst/>
              <a:cxnLst/>
              <a:rect l="l" t="t" r="r" b="b"/>
              <a:pathLst>
                <a:path w="2199004" h="1187450">
                  <a:moveTo>
                    <a:pt x="1987550" y="1187450"/>
                  </a:moveTo>
                  <a:lnTo>
                    <a:pt x="2198687" y="1187450"/>
                  </a:lnTo>
                  <a:lnTo>
                    <a:pt x="2198687" y="982662"/>
                  </a:lnTo>
                  <a:lnTo>
                    <a:pt x="1987550" y="982662"/>
                  </a:lnTo>
                  <a:lnTo>
                    <a:pt x="1987550" y="1187450"/>
                  </a:lnTo>
                  <a:close/>
                </a:path>
                <a:path w="2199004" h="1187450">
                  <a:moveTo>
                    <a:pt x="0" y="247650"/>
                  </a:moveTo>
                  <a:lnTo>
                    <a:pt x="2020951" y="247650"/>
                  </a:lnTo>
                  <a:lnTo>
                    <a:pt x="2020951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41726" y="3143225"/>
              <a:ext cx="234950" cy="23497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186166" y="5843117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908675" y="3814698"/>
            <a:ext cx="3289300" cy="282575"/>
            <a:chOff x="5908675" y="3814698"/>
            <a:chExt cx="3289300" cy="282575"/>
          </a:xfrm>
        </p:grpSpPr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08675" y="3814698"/>
              <a:ext cx="234950" cy="23495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3025" y="3862323"/>
              <a:ext cx="234950" cy="23495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037446" y="389635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143625" y="3814674"/>
            <a:ext cx="2883535" cy="2351405"/>
            <a:chOff x="6143625" y="3814674"/>
            <a:chExt cx="2883535" cy="2351405"/>
          </a:xfrm>
        </p:grpSpPr>
        <p:sp>
          <p:nvSpPr>
            <p:cNvPr id="44" name="object 44"/>
            <p:cNvSpPr/>
            <p:nvPr/>
          </p:nvSpPr>
          <p:spPr>
            <a:xfrm>
              <a:off x="8393176" y="4087812"/>
              <a:ext cx="627380" cy="2072005"/>
            </a:xfrm>
            <a:custGeom>
              <a:avLst/>
              <a:gdLst/>
              <a:ahLst/>
              <a:cxnLst/>
              <a:rect l="l" t="t" r="r" b="b"/>
              <a:pathLst>
                <a:path w="627379" h="2072004">
                  <a:moveTo>
                    <a:pt x="0" y="2071687"/>
                  </a:moveTo>
                  <a:lnTo>
                    <a:pt x="627062" y="2071687"/>
                  </a:lnTo>
                  <a:lnTo>
                    <a:pt x="627062" y="1855787"/>
                  </a:lnTo>
                  <a:lnTo>
                    <a:pt x="0" y="1855787"/>
                  </a:lnTo>
                  <a:lnTo>
                    <a:pt x="0" y="2071687"/>
                  </a:lnTo>
                  <a:close/>
                </a:path>
                <a:path w="627379" h="2072004">
                  <a:moveTo>
                    <a:pt x="15875" y="201612"/>
                  </a:moveTo>
                  <a:lnTo>
                    <a:pt x="609600" y="201612"/>
                  </a:lnTo>
                  <a:lnTo>
                    <a:pt x="609600" y="0"/>
                  </a:lnTo>
                  <a:lnTo>
                    <a:pt x="15875" y="0"/>
                  </a:lnTo>
                  <a:lnTo>
                    <a:pt x="15875" y="20161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53150" y="382422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215900"/>
                  </a:moveTo>
                  <a:lnTo>
                    <a:pt x="65954" y="207426"/>
                  </a:lnTo>
                  <a:lnTo>
                    <a:pt x="31638" y="184308"/>
                  </a:lnTo>
                  <a:lnTo>
                    <a:pt x="8491" y="149998"/>
                  </a:lnTo>
                  <a:lnTo>
                    <a:pt x="0" y="107950"/>
                  </a:ln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</a:path>
                <a:path w="215900" h="215900">
                  <a:moveTo>
                    <a:pt x="107950" y="0"/>
                  </a:moveTo>
                  <a:lnTo>
                    <a:pt x="149945" y="8491"/>
                  </a:lnTo>
                  <a:lnTo>
                    <a:pt x="184261" y="31638"/>
                  </a:lnTo>
                  <a:lnTo>
                    <a:pt x="207408" y="65954"/>
                  </a:lnTo>
                  <a:lnTo>
                    <a:pt x="215900" y="107950"/>
                  </a:lnTo>
                  <a:lnTo>
                    <a:pt x="207408" y="149998"/>
                  </a:lnTo>
                  <a:lnTo>
                    <a:pt x="184261" y="184308"/>
                  </a:lnTo>
                  <a:lnTo>
                    <a:pt x="149945" y="207426"/>
                  </a:lnTo>
                  <a:lnTo>
                    <a:pt x="107950" y="21590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53150" y="382422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8491" y="149998"/>
                  </a:lnTo>
                  <a:lnTo>
                    <a:pt x="31638" y="184308"/>
                  </a:lnTo>
                  <a:lnTo>
                    <a:pt x="65954" y="207426"/>
                  </a:lnTo>
                  <a:lnTo>
                    <a:pt x="107950" y="215900"/>
                  </a:lnTo>
                  <a:lnTo>
                    <a:pt x="149945" y="207426"/>
                  </a:lnTo>
                  <a:lnTo>
                    <a:pt x="184261" y="184308"/>
                  </a:lnTo>
                  <a:lnTo>
                    <a:pt x="207408" y="149998"/>
                  </a:lnTo>
                  <a:lnTo>
                    <a:pt x="215900" y="107950"/>
                  </a:lnTo>
                  <a:lnTo>
                    <a:pt x="207408" y="65954"/>
                  </a:lnTo>
                  <a:lnTo>
                    <a:pt x="184261" y="31638"/>
                  </a:lnTo>
                  <a:lnTo>
                    <a:pt x="149945" y="8491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53150" y="382422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49945" y="8491"/>
                  </a:lnTo>
                  <a:lnTo>
                    <a:pt x="184261" y="31638"/>
                  </a:lnTo>
                  <a:lnTo>
                    <a:pt x="207408" y="65954"/>
                  </a:lnTo>
                  <a:lnTo>
                    <a:pt x="215900" y="107950"/>
                  </a:lnTo>
                  <a:lnTo>
                    <a:pt x="207408" y="149998"/>
                  </a:lnTo>
                  <a:lnTo>
                    <a:pt x="184261" y="184308"/>
                  </a:lnTo>
                  <a:lnTo>
                    <a:pt x="149945" y="207426"/>
                  </a:lnTo>
                  <a:lnTo>
                    <a:pt x="107950" y="215900"/>
                  </a:lnTo>
                  <a:lnTo>
                    <a:pt x="65954" y="207426"/>
                  </a:lnTo>
                  <a:lnTo>
                    <a:pt x="31638" y="184308"/>
                  </a:lnTo>
                  <a:lnTo>
                    <a:pt x="8491" y="149998"/>
                  </a:lnTo>
                  <a:lnTo>
                    <a:pt x="0" y="1079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86453" y="3824199"/>
              <a:ext cx="215900" cy="216535"/>
            </a:xfrm>
            <a:custGeom>
              <a:avLst/>
              <a:gdLst/>
              <a:ahLst/>
              <a:cxnLst/>
              <a:rect l="l" t="t" r="r" b="b"/>
              <a:pathLst>
                <a:path w="215900" h="216535">
                  <a:moveTo>
                    <a:pt x="108072" y="215924"/>
                  </a:moveTo>
                  <a:lnTo>
                    <a:pt x="66020" y="207465"/>
                  </a:lnTo>
                  <a:lnTo>
                    <a:pt x="31688" y="184370"/>
                  </a:lnTo>
                  <a:lnTo>
                    <a:pt x="8520" y="150074"/>
                  </a:lnTo>
                  <a:lnTo>
                    <a:pt x="0" y="107949"/>
                  </a:lnTo>
                  <a:lnTo>
                    <a:pt x="8490" y="65958"/>
                  </a:lnTo>
                  <a:lnTo>
                    <a:pt x="31658" y="31626"/>
                  </a:lnTo>
                  <a:lnTo>
                    <a:pt x="66000" y="8481"/>
                  </a:lnTo>
                  <a:lnTo>
                    <a:pt x="108067" y="0"/>
                  </a:lnTo>
                </a:path>
                <a:path w="215900" h="216535">
                  <a:moveTo>
                    <a:pt x="107949" y="49"/>
                  </a:moveTo>
                  <a:lnTo>
                    <a:pt x="150064" y="8529"/>
                  </a:lnTo>
                  <a:lnTo>
                    <a:pt x="184358" y="31700"/>
                  </a:lnTo>
                  <a:lnTo>
                    <a:pt x="207455" y="66029"/>
                  </a:lnTo>
                  <a:lnTo>
                    <a:pt x="215899" y="107999"/>
                  </a:lnTo>
                  <a:lnTo>
                    <a:pt x="207425" y="150002"/>
                  </a:lnTo>
                  <a:lnTo>
                    <a:pt x="184328" y="184296"/>
                  </a:lnTo>
                  <a:lnTo>
                    <a:pt x="150044" y="207417"/>
                  </a:lnTo>
                  <a:lnTo>
                    <a:pt x="108067" y="21590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86575" y="382422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65901" y="8491"/>
                  </a:lnTo>
                  <a:lnTo>
                    <a:pt x="31591" y="31638"/>
                  </a:lnTo>
                  <a:lnTo>
                    <a:pt x="8473" y="65954"/>
                  </a:lnTo>
                  <a:lnTo>
                    <a:pt x="0" y="107950"/>
                  </a:lnTo>
                  <a:lnTo>
                    <a:pt x="8473" y="149998"/>
                  </a:lnTo>
                  <a:lnTo>
                    <a:pt x="31591" y="184308"/>
                  </a:lnTo>
                  <a:lnTo>
                    <a:pt x="65901" y="207426"/>
                  </a:lnTo>
                  <a:lnTo>
                    <a:pt x="107950" y="215900"/>
                  </a:lnTo>
                  <a:lnTo>
                    <a:pt x="149945" y="207426"/>
                  </a:lnTo>
                  <a:lnTo>
                    <a:pt x="184261" y="184308"/>
                  </a:lnTo>
                  <a:lnTo>
                    <a:pt x="207408" y="149998"/>
                  </a:lnTo>
                  <a:lnTo>
                    <a:pt x="215900" y="107950"/>
                  </a:lnTo>
                  <a:lnTo>
                    <a:pt x="207408" y="65954"/>
                  </a:lnTo>
                  <a:lnTo>
                    <a:pt x="184261" y="31638"/>
                  </a:lnTo>
                  <a:lnTo>
                    <a:pt x="149945" y="8491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86575" y="382422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107950"/>
                  </a:moveTo>
                  <a:lnTo>
                    <a:pt x="8473" y="65954"/>
                  </a:lnTo>
                  <a:lnTo>
                    <a:pt x="31591" y="31638"/>
                  </a:lnTo>
                  <a:lnTo>
                    <a:pt x="65901" y="8491"/>
                  </a:lnTo>
                  <a:lnTo>
                    <a:pt x="107950" y="0"/>
                  </a:lnTo>
                  <a:lnTo>
                    <a:pt x="149945" y="8491"/>
                  </a:lnTo>
                  <a:lnTo>
                    <a:pt x="184261" y="31638"/>
                  </a:lnTo>
                  <a:lnTo>
                    <a:pt x="207408" y="65954"/>
                  </a:lnTo>
                  <a:lnTo>
                    <a:pt x="215900" y="107950"/>
                  </a:lnTo>
                  <a:lnTo>
                    <a:pt x="207408" y="149998"/>
                  </a:lnTo>
                  <a:lnTo>
                    <a:pt x="184261" y="184308"/>
                  </a:lnTo>
                  <a:lnTo>
                    <a:pt x="149945" y="207426"/>
                  </a:lnTo>
                  <a:lnTo>
                    <a:pt x="107950" y="215900"/>
                  </a:lnTo>
                  <a:lnTo>
                    <a:pt x="65901" y="207426"/>
                  </a:lnTo>
                  <a:lnTo>
                    <a:pt x="31591" y="184308"/>
                  </a:lnTo>
                  <a:lnTo>
                    <a:pt x="8473" y="149998"/>
                  </a:lnTo>
                  <a:lnTo>
                    <a:pt x="0" y="1079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982461" y="3848861"/>
            <a:ext cx="5575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" algn="l"/>
                <a:tab pos="480695" algn="l"/>
              </a:tabLst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14877" y="317703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51226" y="4137025"/>
            <a:ext cx="234950" cy="234950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2992373" y="4171010"/>
            <a:ext cx="1536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98875" y="4375150"/>
            <a:ext cx="234950" cy="234950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3740277" y="4409313"/>
            <a:ext cx="1536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22625" y="4154551"/>
            <a:ext cx="2157730" cy="478155"/>
          </a:xfrm>
          <a:custGeom>
            <a:avLst/>
            <a:gdLst/>
            <a:ahLst/>
            <a:cxnLst/>
            <a:rect l="l" t="t" r="r" b="b"/>
            <a:pathLst>
              <a:path w="2157729" h="478154">
                <a:moveTo>
                  <a:pt x="0" y="219075"/>
                </a:moveTo>
                <a:lnTo>
                  <a:pt x="2157476" y="219075"/>
                </a:lnTo>
                <a:lnTo>
                  <a:pt x="2157476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  <a:path w="2157729" h="478154">
                <a:moveTo>
                  <a:pt x="714375" y="477774"/>
                </a:moveTo>
                <a:lnTo>
                  <a:pt x="1270000" y="477774"/>
                </a:lnTo>
                <a:lnTo>
                  <a:pt x="1270000" y="253936"/>
                </a:lnTo>
                <a:lnTo>
                  <a:pt x="714375" y="253936"/>
                </a:lnTo>
                <a:lnTo>
                  <a:pt x="714375" y="477774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40425" y="4078351"/>
            <a:ext cx="1710055" cy="215900"/>
          </a:xfrm>
          <a:custGeom>
            <a:avLst/>
            <a:gdLst/>
            <a:ahLst/>
            <a:cxnLst/>
            <a:rect l="l" t="t" r="r" b="b"/>
            <a:pathLst>
              <a:path w="1710054" h="215900">
                <a:moveTo>
                  <a:pt x="0" y="215900"/>
                </a:moveTo>
                <a:lnTo>
                  <a:pt x="1709801" y="215900"/>
                </a:lnTo>
                <a:lnTo>
                  <a:pt x="1709801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450451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800" y="1293875"/>
            <a:ext cx="161925" cy="1619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1571625"/>
            <a:ext cx="161925" cy="1619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1855851"/>
            <a:ext cx="161925" cy="1619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2133600"/>
            <a:ext cx="161925" cy="1619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9139" y="279273"/>
            <a:ext cx="54082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Static</a:t>
            </a:r>
            <a:r>
              <a:rPr sz="1400" i="1" spc="-9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Analysis</a:t>
            </a:r>
            <a:r>
              <a:rPr sz="1400" i="1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Static</a:t>
            </a:r>
            <a:r>
              <a:rPr sz="1400" i="1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Load</a:t>
            </a:r>
            <a:r>
              <a:rPr sz="1400" i="1" spc="3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Element</a:t>
            </a:r>
            <a:r>
              <a:rPr sz="2200" b="1" i="1" spc="-20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Temperature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53025" y="1279525"/>
            <a:ext cx="2193925" cy="3653154"/>
            <a:chOff x="5153025" y="1279525"/>
            <a:chExt cx="2193925" cy="365315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3426" y="1279525"/>
              <a:ext cx="2033524" cy="36527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3025" y="3779773"/>
              <a:ext cx="234974" cy="2350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94400" y="3860800"/>
              <a:ext cx="1619250" cy="406400"/>
            </a:xfrm>
            <a:custGeom>
              <a:avLst/>
              <a:gdLst/>
              <a:ahLst/>
              <a:cxnLst/>
              <a:rect l="l" t="t" r="r" b="b"/>
              <a:pathLst>
                <a:path w="1619250" h="406400">
                  <a:moveTo>
                    <a:pt x="0" y="406400"/>
                  </a:moveTo>
                  <a:lnTo>
                    <a:pt x="1619250" y="406400"/>
                  </a:lnTo>
                  <a:lnTo>
                    <a:pt x="1619250" y="0"/>
                  </a:lnTo>
                  <a:lnTo>
                    <a:pt x="0" y="0"/>
                  </a:lnTo>
                  <a:lnTo>
                    <a:pt x="0" y="4064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8727" y="2173224"/>
              <a:ext cx="234997" cy="23507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89850" y="2594120"/>
            <a:ext cx="1916081" cy="340186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2425700"/>
            <a:ext cx="161925" cy="1619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2709926"/>
            <a:ext cx="161925" cy="1619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2987675"/>
            <a:ext cx="161925" cy="1619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3446526"/>
            <a:ext cx="161925" cy="16192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1800" y="3738498"/>
            <a:ext cx="161925" cy="16205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1800" y="4022725"/>
            <a:ext cx="161925" cy="16192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852801" y="1254125"/>
            <a:ext cx="2155825" cy="2289175"/>
            <a:chOff x="2852801" y="1254125"/>
            <a:chExt cx="2155825" cy="228917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63875" y="1254125"/>
              <a:ext cx="1944751" cy="22891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52801" y="1454150"/>
              <a:ext cx="234950" cy="23495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25826" y="1487551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57500" y="1506537"/>
            <a:ext cx="1908175" cy="2057400"/>
            <a:chOff x="2857500" y="1506537"/>
            <a:chExt cx="1908175" cy="2057400"/>
          </a:xfrm>
        </p:grpSpPr>
        <p:sp>
          <p:nvSpPr>
            <p:cNvPr id="27" name="object 27"/>
            <p:cNvSpPr/>
            <p:nvPr/>
          </p:nvSpPr>
          <p:spPr>
            <a:xfrm>
              <a:off x="3138550" y="1512887"/>
              <a:ext cx="719455" cy="116205"/>
            </a:xfrm>
            <a:custGeom>
              <a:avLst/>
              <a:gdLst/>
              <a:ahLst/>
              <a:cxnLst/>
              <a:rect l="l" t="t" r="r" b="b"/>
              <a:pathLst>
                <a:path w="719454" h="116205">
                  <a:moveTo>
                    <a:pt x="0" y="115887"/>
                  </a:moveTo>
                  <a:lnTo>
                    <a:pt x="719137" y="115887"/>
                  </a:lnTo>
                  <a:lnTo>
                    <a:pt x="719137" y="0"/>
                  </a:lnTo>
                  <a:lnTo>
                    <a:pt x="0" y="0"/>
                  </a:lnTo>
                  <a:lnTo>
                    <a:pt x="0" y="11588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98806" y="2700274"/>
              <a:ext cx="234994" cy="2350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57500" y="3048000"/>
              <a:ext cx="234950" cy="2349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271901" y="2708338"/>
              <a:ext cx="1487805" cy="751205"/>
            </a:xfrm>
            <a:custGeom>
              <a:avLst/>
              <a:gdLst/>
              <a:ahLst/>
              <a:cxnLst/>
              <a:rect l="l" t="t" r="r" b="b"/>
              <a:pathLst>
                <a:path w="1487804" h="751204">
                  <a:moveTo>
                    <a:pt x="0" y="179387"/>
                  </a:moveTo>
                  <a:lnTo>
                    <a:pt x="1487424" y="179387"/>
                  </a:lnTo>
                  <a:lnTo>
                    <a:pt x="1487424" y="0"/>
                  </a:lnTo>
                  <a:lnTo>
                    <a:pt x="0" y="0"/>
                  </a:lnTo>
                  <a:lnTo>
                    <a:pt x="0" y="179387"/>
                  </a:lnTo>
                  <a:close/>
                </a:path>
                <a:path w="1487804" h="751204">
                  <a:moveTo>
                    <a:pt x="393700" y="750887"/>
                  </a:moveTo>
                  <a:lnTo>
                    <a:pt x="820737" y="750887"/>
                  </a:lnTo>
                  <a:lnTo>
                    <a:pt x="820737" y="585787"/>
                  </a:lnTo>
                  <a:lnTo>
                    <a:pt x="393700" y="585787"/>
                  </a:lnTo>
                  <a:lnTo>
                    <a:pt x="393700" y="75088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83026" y="3328923"/>
              <a:ext cx="234950" cy="23495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21762" y="2752498"/>
            <a:ext cx="614680" cy="748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12409" y="220687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83682" y="4031956"/>
            <a:ext cx="815975" cy="830580"/>
            <a:chOff x="5083175" y="4067175"/>
            <a:chExt cx="815975" cy="830580"/>
          </a:xfrm>
        </p:grpSpPr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53025" y="4067175"/>
              <a:ext cx="234950" cy="2349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83175" y="4422775"/>
              <a:ext cx="234950" cy="2349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4200" y="4662423"/>
              <a:ext cx="234950" cy="23495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106376" y="3811780"/>
            <a:ext cx="734695" cy="1002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8640" algn="r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900" dirty="0">
              <a:latin typeface="Arial"/>
              <a:cs typeface="Arial"/>
            </a:endParaRPr>
          </a:p>
          <a:p>
            <a:pPr marR="548640" algn="r">
              <a:lnSpc>
                <a:spcPct val="100000"/>
              </a:lnSpc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900" dirty="0">
              <a:latin typeface="Arial"/>
              <a:cs typeface="Arial"/>
            </a:endParaRPr>
          </a:p>
          <a:p>
            <a:pPr marR="586105" algn="r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0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73751" y="2214626"/>
            <a:ext cx="1892300" cy="2635250"/>
          </a:xfrm>
          <a:custGeom>
            <a:avLst/>
            <a:gdLst/>
            <a:ahLst/>
            <a:cxnLst/>
            <a:rect l="l" t="t" r="r" b="b"/>
            <a:pathLst>
              <a:path w="1892300" h="2635250">
                <a:moveTo>
                  <a:pt x="146050" y="190500"/>
                </a:moveTo>
                <a:lnTo>
                  <a:pt x="1739900" y="190500"/>
                </a:lnTo>
                <a:lnTo>
                  <a:pt x="1739900" y="0"/>
                </a:lnTo>
                <a:lnTo>
                  <a:pt x="146050" y="0"/>
                </a:lnTo>
                <a:lnTo>
                  <a:pt x="146050" y="190500"/>
                </a:lnTo>
                <a:close/>
              </a:path>
              <a:path w="1892300" h="2635250">
                <a:moveTo>
                  <a:pt x="0" y="2430399"/>
                </a:moveTo>
                <a:lnTo>
                  <a:pt x="1892300" y="2430399"/>
                </a:lnTo>
                <a:lnTo>
                  <a:pt x="1892300" y="2233549"/>
                </a:lnTo>
                <a:lnTo>
                  <a:pt x="0" y="2233549"/>
                </a:lnTo>
                <a:lnTo>
                  <a:pt x="0" y="2430399"/>
                </a:lnTo>
                <a:close/>
              </a:path>
              <a:path w="1892300" h="2635250">
                <a:moveTo>
                  <a:pt x="566674" y="2635123"/>
                </a:moveTo>
                <a:lnTo>
                  <a:pt x="1015936" y="2635123"/>
                </a:lnTo>
                <a:lnTo>
                  <a:pt x="1015936" y="2457323"/>
                </a:lnTo>
                <a:lnTo>
                  <a:pt x="566674" y="2457323"/>
                </a:lnTo>
                <a:lnTo>
                  <a:pt x="566674" y="2635123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4321175"/>
            <a:ext cx="161925" cy="161925"/>
          </a:xfrm>
          <a:prstGeom prst="rect">
            <a:avLst/>
          </a:prstGeom>
        </p:spPr>
      </p:pic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276225" y="898588"/>
          <a:ext cx="2448560" cy="5419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70">
                <a:tc gridSpan="2">
                  <a:txBody>
                    <a:bodyPr/>
                    <a:lstStyle/>
                    <a:p>
                      <a:pPr marL="775335">
                        <a:lnSpc>
                          <a:spcPts val="1510"/>
                        </a:lnSpc>
                      </a:pPr>
                      <a:r>
                        <a:rPr sz="14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D60E0E"/>
                      </a:solidFill>
                      <a:prstDash val="solid"/>
                    </a:lnL>
                    <a:lnB w="9525">
                      <a:solidFill>
                        <a:srgbClr val="D60E0E"/>
                      </a:solidFill>
                      <a:prstDash val="solid"/>
                    </a:lnB>
                    <a:solidFill>
                      <a:srgbClr val="D60E0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88265" algn="r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60E0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Select</a:t>
                      </a:r>
                      <a:r>
                        <a:rPr sz="900" spc="-3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[Nodal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Temperature]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60E0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45"/>
                        </a:spcBef>
                        <a:tabLst>
                          <a:tab pos="673735" algn="l"/>
                        </a:tabLst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Select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[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	]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Select</a:t>
                      </a:r>
                      <a:r>
                        <a:rPr sz="9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All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Temperature</a:t>
                      </a:r>
                      <a:r>
                        <a:rPr sz="900" spc="-4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“30”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Load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Set :</a:t>
                      </a:r>
                      <a:r>
                        <a:rPr sz="900" spc="-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[Temp]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[OK]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Button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882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Static</a:t>
                      </a:r>
                      <a:r>
                        <a:rPr sz="9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Analysis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&gt;</a:t>
                      </a:r>
                      <a:r>
                        <a:rPr sz="900" spc="-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Static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Load</a:t>
                      </a:r>
                      <a:r>
                        <a:rPr sz="900" spc="-1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&gt; 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Force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9525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900" spc="-3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Select</a:t>
                      </a:r>
                      <a:r>
                        <a:rPr sz="900" spc="-10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r>
                        <a:rPr sz="900" spc="-6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3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Nodes</a:t>
                      </a:r>
                      <a:r>
                        <a:rPr sz="900" spc="-9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4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marked</a:t>
                      </a:r>
                      <a:r>
                        <a:rPr sz="900" spc="-1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by</a:t>
                      </a:r>
                      <a:r>
                        <a:rPr sz="900" spc="-7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[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3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(See</a:t>
                      </a:r>
                      <a:r>
                        <a:rPr sz="900" spc="-8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Figure)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F2</a:t>
                      </a:r>
                      <a:r>
                        <a:rPr sz="900" spc="-1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“-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5e6”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F3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“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5e6”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8953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Load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Set :</a:t>
                      </a:r>
                      <a:r>
                        <a:rPr sz="900" spc="-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[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Force]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7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</a:pPr>
                      <a:r>
                        <a:rPr sz="7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9525">
                      <a:solidFill>
                        <a:srgbClr val="DDDDDD"/>
                      </a:solidFill>
                      <a:prstDash val="solid"/>
                    </a:lnL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4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[OK]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Button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R w="9525">
                      <a:solidFill>
                        <a:srgbClr val="DDDDDD"/>
                      </a:solidFill>
                      <a:prstDash val="solid"/>
                    </a:lnR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1359" y="1605216"/>
            <a:ext cx="136357" cy="129540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3116326" y="3076575"/>
            <a:ext cx="1837055" cy="196850"/>
          </a:xfrm>
          <a:custGeom>
            <a:avLst/>
            <a:gdLst/>
            <a:ahLst/>
            <a:cxnLst/>
            <a:rect l="l" t="t" r="r" b="b"/>
            <a:pathLst>
              <a:path w="1837054" h="196850">
                <a:moveTo>
                  <a:pt x="0" y="196850"/>
                </a:moveTo>
                <a:lnTo>
                  <a:pt x="1836674" y="196850"/>
                </a:lnTo>
                <a:lnTo>
                  <a:pt x="1836674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410" y="6648094"/>
            <a:ext cx="166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midas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NX</a:t>
            </a:r>
            <a:r>
              <a:rPr sz="900" spc="240" dirty="0">
                <a:latin typeface="Arial MT"/>
                <a:cs typeface="Arial MT"/>
              </a:rPr>
              <a:t> </a:t>
            </a:r>
            <a:r>
              <a:rPr sz="900" b="1" i="1" dirty="0">
                <a:latin typeface="Arial"/>
                <a:cs typeface="Arial"/>
              </a:rPr>
              <a:t>Training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Series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360362" y="3175"/>
                </a:moveTo>
                <a:lnTo>
                  <a:pt x="360362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90901" y="958850"/>
            <a:ext cx="6473825" cy="5207000"/>
            <a:chOff x="2890901" y="958850"/>
            <a:chExt cx="6473825" cy="5207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901" y="958850"/>
              <a:ext cx="3617849" cy="34781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5576" y="4221226"/>
              <a:ext cx="3359150" cy="1944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0901" y="1176274"/>
              <a:ext cx="234950" cy="23507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68287" y="903350"/>
            <a:ext cx="2465705" cy="5427980"/>
            <a:chOff x="268287" y="903350"/>
            <a:chExt cx="2465705" cy="5427980"/>
          </a:xfrm>
        </p:grpSpPr>
        <p:sp>
          <p:nvSpPr>
            <p:cNvPr id="11" name="object 11"/>
            <p:cNvSpPr/>
            <p:nvPr/>
          </p:nvSpPr>
          <p:spPr>
            <a:xfrm>
              <a:off x="280987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4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9139" y="279273"/>
            <a:ext cx="3299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Analysis</a:t>
            </a:r>
            <a:r>
              <a:rPr sz="1400" i="1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7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Analysis</a:t>
            </a:r>
            <a:r>
              <a:rPr sz="1400" i="1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Case</a:t>
            </a:r>
            <a:r>
              <a:rPr sz="1400" i="1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8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General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5450" y="1285875"/>
            <a:ext cx="174625" cy="2143125"/>
            <a:chOff x="425450" y="1285875"/>
            <a:chExt cx="174625" cy="2143125"/>
          </a:xfrm>
        </p:grpSpPr>
        <p:sp>
          <p:nvSpPr>
            <p:cNvPr id="17" name="object 17"/>
            <p:cNvSpPr/>
            <p:nvPr/>
          </p:nvSpPr>
          <p:spPr>
            <a:xfrm>
              <a:off x="431800" y="129387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962" y="0"/>
                  </a:moveTo>
                  <a:lnTo>
                    <a:pt x="49447" y="6353"/>
                  </a:lnTo>
                  <a:lnTo>
                    <a:pt x="23712" y="23685"/>
                  </a:lnTo>
                  <a:lnTo>
                    <a:pt x="6362" y="49399"/>
                  </a:lnTo>
                  <a:lnTo>
                    <a:pt x="0" y="80899"/>
                  </a:lnTo>
                  <a:lnTo>
                    <a:pt x="6362" y="112418"/>
                  </a:lnTo>
                  <a:lnTo>
                    <a:pt x="23712" y="138175"/>
                  </a:lnTo>
                  <a:lnTo>
                    <a:pt x="49447" y="155551"/>
                  </a:lnTo>
                  <a:lnTo>
                    <a:pt x="80962" y="161925"/>
                  </a:lnTo>
                  <a:lnTo>
                    <a:pt x="112477" y="155551"/>
                  </a:lnTo>
                  <a:lnTo>
                    <a:pt x="138212" y="138175"/>
                  </a:lnTo>
                  <a:lnTo>
                    <a:pt x="155562" y="112418"/>
                  </a:lnTo>
                  <a:lnTo>
                    <a:pt x="161925" y="80899"/>
                  </a:lnTo>
                  <a:lnTo>
                    <a:pt x="155562" y="49399"/>
                  </a:lnTo>
                  <a:lnTo>
                    <a:pt x="138212" y="23685"/>
                  </a:lnTo>
                  <a:lnTo>
                    <a:pt x="112477" y="6353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D6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1571625"/>
              <a:ext cx="161925" cy="1619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1855851"/>
              <a:ext cx="161925" cy="1619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409825"/>
              <a:ext cx="161925" cy="1619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1800" y="129222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962" y="161925"/>
                  </a:moveTo>
                  <a:lnTo>
                    <a:pt x="49447" y="155571"/>
                  </a:lnTo>
                  <a:lnTo>
                    <a:pt x="23712" y="138239"/>
                  </a:lnTo>
                  <a:lnTo>
                    <a:pt x="6362" y="112525"/>
                  </a:lnTo>
                  <a:lnTo>
                    <a:pt x="0" y="81025"/>
                  </a:lnTo>
                  <a:lnTo>
                    <a:pt x="6362" y="49452"/>
                  </a:lnTo>
                  <a:lnTo>
                    <a:pt x="23712" y="23701"/>
                  </a:lnTo>
                  <a:lnTo>
                    <a:pt x="49447" y="6355"/>
                  </a:lnTo>
                  <a:lnTo>
                    <a:pt x="80962" y="0"/>
                  </a:lnTo>
                </a:path>
                <a:path w="161925" h="161925">
                  <a:moveTo>
                    <a:pt x="80962" y="0"/>
                  </a:moveTo>
                  <a:lnTo>
                    <a:pt x="112477" y="6355"/>
                  </a:lnTo>
                  <a:lnTo>
                    <a:pt x="138212" y="23701"/>
                  </a:lnTo>
                  <a:lnTo>
                    <a:pt x="155562" y="49452"/>
                  </a:lnTo>
                  <a:lnTo>
                    <a:pt x="161924" y="81025"/>
                  </a:lnTo>
                  <a:lnTo>
                    <a:pt x="155562" y="112525"/>
                  </a:lnTo>
                  <a:lnTo>
                    <a:pt x="138212" y="138239"/>
                  </a:lnTo>
                  <a:lnTo>
                    <a:pt x="112477" y="155571"/>
                  </a:lnTo>
                  <a:lnTo>
                    <a:pt x="80962" y="16192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800" y="129222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962" y="0"/>
                  </a:moveTo>
                  <a:lnTo>
                    <a:pt x="49447" y="6355"/>
                  </a:lnTo>
                  <a:lnTo>
                    <a:pt x="23712" y="23701"/>
                  </a:lnTo>
                  <a:lnTo>
                    <a:pt x="6362" y="49452"/>
                  </a:lnTo>
                  <a:lnTo>
                    <a:pt x="0" y="81025"/>
                  </a:lnTo>
                  <a:lnTo>
                    <a:pt x="6362" y="112525"/>
                  </a:lnTo>
                  <a:lnTo>
                    <a:pt x="23712" y="138239"/>
                  </a:lnTo>
                  <a:lnTo>
                    <a:pt x="49447" y="155571"/>
                  </a:lnTo>
                  <a:lnTo>
                    <a:pt x="80962" y="161925"/>
                  </a:lnTo>
                  <a:lnTo>
                    <a:pt x="112477" y="155571"/>
                  </a:lnTo>
                  <a:lnTo>
                    <a:pt x="138212" y="138239"/>
                  </a:lnTo>
                  <a:lnTo>
                    <a:pt x="155562" y="112525"/>
                  </a:lnTo>
                  <a:lnTo>
                    <a:pt x="161925" y="81025"/>
                  </a:lnTo>
                  <a:lnTo>
                    <a:pt x="155562" y="49452"/>
                  </a:lnTo>
                  <a:lnTo>
                    <a:pt x="138212" y="23701"/>
                  </a:lnTo>
                  <a:lnTo>
                    <a:pt x="112477" y="6355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D6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686050"/>
              <a:ext cx="161925" cy="1619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974975"/>
              <a:ext cx="161925" cy="1619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387" y="3267075"/>
              <a:ext cx="161925" cy="16192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60350" y="1285748"/>
            <a:ext cx="2489200" cy="2134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indent="-21717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7777"/>
              <a:buFont typeface="Arial"/>
              <a:buAutoNum type="arabicPlain"/>
              <a:tabLst>
                <a:tab pos="4445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Title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“Linear”</a:t>
            </a:r>
            <a:endParaRPr sz="1000">
              <a:latin typeface="Arial"/>
              <a:cs typeface="Arial"/>
            </a:endParaRPr>
          </a:p>
          <a:p>
            <a:pPr marL="444500" indent="-21717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/>
              <a:tabLst>
                <a:tab pos="4445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Solution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Type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[Linear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Static]</a:t>
            </a:r>
            <a:endParaRPr sz="10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1000"/>
              </a:spcBef>
              <a:tabLst>
                <a:tab pos="44450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Drag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&amp;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Drop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[Static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Load]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endParaRPr sz="900">
              <a:latin typeface="Arial MT"/>
              <a:cs typeface="Arial MT"/>
            </a:endParaRPr>
          </a:p>
          <a:p>
            <a:pPr marL="476250">
              <a:lnSpc>
                <a:spcPct val="100000"/>
              </a:lnSpc>
              <a:spcBef>
                <a:spcPts val="1005"/>
              </a:spcBef>
            </a:pPr>
            <a:r>
              <a:rPr sz="900" b="1" dirty="0">
                <a:latin typeface="Arial"/>
                <a:cs typeface="Arial"/>
              </a:rPr>
              <a:t>[Boundary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Condition]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to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[Active</a:t>
            </a:r>
            <a:endParaRPr sz="10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994"/>
              </a:spcBef>
              <a:tabLst>
                <a:tab pos="44450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000" b="1" spc="-10" dirty="0">
                <a:latin typeface="Arial"/>
                <a:cs typeface="Arial"/>
              </a:rPr>
              <a:t>Sets]</a:t>
            </a:r>
            <a:endParaRPr sz="1000">
              <a:latin typeface="Arial"/>
              <a:cs typeface="Arial"/>
            </a:endParaRPr>
          </a:p>
          <a:p>
            <a:pPr marL="444500" indent="-217170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ct val="77777"/>
              <a:buAutoNum type="arabicPlain" startAt="5"/>
              <a:tabLst>
                <a:tab pos="4445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444500" indent="-21717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SzPct val="77777"/>
              <a:buAutoNum type="arabicPlain" startAt="5"/>
              <a:tabLst>
                <a:tab pos="4445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Analysis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&gt; </a:t>
            </a:r>
            <a:r>
              <a:rPr sz="1000" b="1" spc="-10" dirty="0">
                <a:latin typeface="Arial"/>
                <a:cs typeface="Arial"/>
              </a:rPr>
              <a:t>[Perform]</a:t>
            </a:r>
            <a:endParaRPr sz="1000">
              <a:latin typeface="Arial"/>
              <a:cs typeface="Arial"/>
            </a:endParaRPr>
          </a:p>
          <a:p>
            <a:pPr marL="444500" indent="-215900">
              <a:lnSpc>
                <a:spcPct val="100000"/>
              </a:lnSpc>
              <a:spcBef>
                <a:spcPts val="1005"/>
              </a:spcBef>
              <a:buClr>
                <a:srgbClr val="FFFFFF"/>
              </a:buClr>
              <a:buSzPct val="77777"/>
              <a:buAutoNum type="arabicPlain" startAt="5"/>
              <a:tabLst>
                <a:tab pos="44450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63926" y="120980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27350" y="2379598"/>
            <a:ext cx="234950" cy="23495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000501" y="241350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46425" y="1231963"/>
            <a:ext cx="2627630" cy="3143250"/>
            <a:chOff x="3146425" y="1231963"/>
            <a:chExt cx="2627630" cy="3143250"/>
          </a:xfrm>
        </p:grpSpPr>
        <p:sp>
          <p:nvSpPr>
            <p:cNvPr id="31" name="object 31"/>
            <p:cNvSpPr/>
            <p:nvPr/>
          </p:nvSpPr>
          <p:spPr>
            <a:xfrm>
              <a:off x="3152775" y="1238313"/>
              <a:ext cx="2614930" cy="3127375"/>
            </a:xfrm>
            <a:custGeom>
              <a:avLst/>
              <a:gdLst/>
              <a:ahLst/>
              <a:cxnLst/>
              <a:rect l="l" t="t" r="r" b="b"/>
              <a:pathLst>
                <a:path w="2614929" h="3127375">
                  <a:moveTo>
                    <a:pt x="2200275" y="3127311"/>
                  </a:moveTo>
                  <a:lnTo>
                    <a:pt x="2614612" y="3127311"/>
                  </a:lnTo>
                  <a:lnTo>
                    <a:pt x="2614612" y="2997136"/>
                  </a:lnTo>
                  <a:lnTo>
                    <a:pt x="2200275" y="2997136"/>
                  </a:lnTo>
                  <a:lnTo>
                    <a:pt x="2200275" y="3127311"/>
                  </a:lnTo>
                  <a:close/>
                </a:path>
                <a:path w="2614929" h="3127375">
                  <a:moveTo>
                    <a:pt x="0" y="147637"/>
                  </a:moveTo>
                  <a:lnTo>
                    <a:pt x="2509901" y="147637"/>
                  </a:lnTo>
                  <a:lnTo>
                    <a:pt x="2509901" y="0"/>
                  </a:lnTo>
                  <a:lnTo>
                    <a:pt x="0" y="0"/>
                  </a:lnTo>
                  <a:lnTo>
                    <a:pt x="0" y="14763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7878" y="4140175"/>
              <a:ext cx="235072" cy="23497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161534" y="417436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76651" y="2490851"/>
            <a:ext cx="5553075" cy="3599179"/>
            <a:chOff x="3176651" y="2490851"/>
            <a:chExt cx="5553075" cy="3599179"/>
          </a:xfrm>
        </p:grpSpPr>
        <p:sp>
          <p:nvSpPr>
            <p:cNvPr id="35" name="object 35"/>
            <p:cNvSpPr/>
            <p:nvPr/>
          </p:nvSpPr>
          <p:spPr>
            <a:xfrm>
              <a:off x="3183001" y="2497201"/>
              <a:ext cx="5540375" cy="3583304"/>
            </a:xfrm>
            <a:custGeom>
              <a:avLst/>
              <a:gdLst/>
              <a:ahLst/>
              <a:cxnLst/>
              <a:rect l="l" t="t" r="r" b="b"/>
              <a:pathLst>
                <a:path w="5540375" h="3583304">
                  <a:moveTo>
                    <a:pt x="0" y="511175"/>
                  </a:moveTo>
                  <a:lnTo>
                    <a:pt x="833437" y="511175"/>
                  </a:lnTo>
                  <a:lnTo>
                    <a:pt x="833437" y="0"/>
                  </a:lnTo>
                  <a:lnTo>
                    <a:pt x="0" y="0"/>
                  </a:lnTo>
                  <a:lnTo>
                    <a:pt x="0" y="511175"/>
                  </a:lnTo>
                  <a:close/>
                </a:path>
                <a:path w="5540375" h="3583304">
                  <a:moveTo>
                    <a:pt x="4995799" y="3582924"/>
                  </a:moveTo>
                  <a:lnTo>
                    <a:pt x="5540311" y="3582924"/>
                  </a:lnTo>
                  <a:lnTo>
                    <a:pt x="5540311" y="3392424"/>
                  </a:lnTo>
                  <a:lnTo>
                    <a:pt x="4995799" y="3392424"/>
                  </a:lnTo>
                  <a:lnTo>
                    <a:pt x="4995799" y="358292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40675" y="5854700"/>
              <a:ext cx="234950" cy="23495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014843" y="588914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4454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5450" y="1285875"/>
            <a:ext cx="174625" cy="174625"/>
            <a:chOff x="425450" y="1285875"/>
            <a:chExt cx="17462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450" y="1285875"/>
              <a:ext cx="174624" cy="1746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3710" y="-56007"/>
            <a:ext cx="3129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aseline="-8101" dirty="0">
                <a:solidFill>
                  <a:srgbClr val="FFFFFF"/>
                </a:solidFill>
              </a:rPr>
              <a:t>16</a:t>
            </a:r>
            <a:r>
              <a:rPr sz="7200" spc="-7" baseline="-8101" dirty="0">
                <a:solidFill>
                  <a:srgbClr val="FFFFFF"/>
                </a:solidFill>
              </a:rPr>
              <a:t> </a:t>
            </a:r>
            <a:r>
              <a:rPr sz="2200" spc="-20" dirty="0"/>
              <a:t>Post-</a:t>
            </a:r>
            <a:r>
              <a:rPr sz="2200" spc="-10" dirty="0"/>
              <a:t>Processing</a:t>
            </a:r>
            <a:endParaRPr sz="22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1773301"/>
            <a:ext cx="161925" cy="1619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800" y="2362200"/>
            <a:ext cx="161925" cy="1619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862" y="3073400"/>
            <a:ext cx="161925" cy="161925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68287" y="898588"/>
          <a:ext cx="2447925" cy="5419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70">
                <a:tc gridSpan="2">
                  <a:txBody>
                    <a:bodyPr/>
                    <a:lstStyle/>
                    <a:p>
                      <a:pPr marL="783590">
                        <a:lnSpc>
                          <a:spcPts val="1510"/>
                        </a:lnSpc>
                      </a:pPr>
                      <a:r>
                        <a:rPr sz="14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60E0E"/>
                      </a:solidFill>
                      <a:prstDash val="solid"/>
                    </a:lnL>
                    <a:lnR w="9525">
                      <a:solidFill>
                        <a:srgbClr val="D60E0E"/>
                      </a:solidFill>
                      <a:prstDash val="solid"/>
                    </a:lnR>
                    <a:lnB w="12700">
                      <a:solidFill>
                        <a:srgbClr val="D60E0E"/>
                      </a:solidFill>
                      <a:prstDash val="solid"/>
                    </a:lnB>
                    <a:solidFill>
                      <a:srgbClr val="D60E0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T w="12700">
                      <a:solidFill>
                        <a:srgbClr val="D60E0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Results</a:t>
                      </a:r>
                      <a:r>
                        <a:rPr sz="900" spc="-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Linear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1120" marB="0">
                    <a:lnR w="9525">
                      <a:solidFill>
                        <a:srgbClr val="DDDDDD"/>
                      </a:solidFill>
                      <a:prstDash val="solid"/>
                    </a:lnR>
                    <a:lnT w="12700">
                      <a:solidFill>
                        <a:srgbClr val="D60E0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Linear</a:t>
                      </a:r>
                      <a:r>
                        <a:rPr sz="9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Static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&gt;</a:t>
                      </a:r>
                      <a:r>
                        <a:rPr sz="900" spc="-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Displacements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6794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Double</a:t>
                      </a:r>
                      <a:r>
                        <a:rPr sz="900" spc="-3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[TOTAL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TRANSLATION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(V)]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Right</a:t>
                      </a:r>
                      <a:r>
                        <a:rPr sz="900" spc="-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[TOTAL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TRANSLATION (V)]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900" spc="-4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Select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[Show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Table]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2154"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9525">
                      <a:solidFill>
                        <a:srgbClr val="DDDDDD"/>
                      </a:solidFill>
                      <a:prstDash val="solid"/>
                    </a:lnL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4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[OK]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Button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7625" marB="0">
                    <a:lnR w="9525">
                      <a:solidFill>
                        <a:srgbClr val="DDDDDD"/>
                      </a:solidFill>
                      <a:prstDash val="solid"/>
                    </a:lnR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3048000" y="950849"/>
            <a:ext cx="2559685" cy="2781300"/>
            <a:chOff x="3048000" y="950849"/>
            <a:chExt cx="2559685" cy="27813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950849"/>
              <a:ext cx="2401951" cy="2781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2077" y="1979549"/>
              <a:ext cx="234997" cy="23507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063875" y="3903662"/>
            <a:ext cx="1727200" cy="2422525"/>
            <a:chOff x="3063875" y="3903662"/>
            <a:chExt cx="1727200" cy="242252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3875" y="3903662"/>
              <a:ext cx="1727200" cy="24225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103" y="6062637"/>
              <a:ext cx="235072" cy="234974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56175" y="4589462"/>
            <a:ext cx="4537075" cy="11620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93258" y="1108075"/>
            <a:ext cx="3643165" cy="293052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445633" y="2013330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2378" y="6097320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3227" y="1773173"/>
            <a:ext cx="234997" cy="23507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216655" y="1806955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68751" y="1852676"/>
            <a:ext cx="1882775" cy="313055"/>
          </a:xfrm>
          <a:custGeom>
            <a:avLst/>
            <a:gdLst/>
            <a:ahLst/>
            <a:cxnLst/>
            <a:rect l="l" t="t" r="r" b="b"/>
            <a:pathLst>
              <a:path w="1882775" h="313055">
                <a:moveTo>
                  <a:pt x="0" y="136525"/>
                </a:moveTo>
                <a:lnTo>
                  <a:pt x="1052512" y="136525"/>
                </a:lnTo>
                <a:lnTo>
                  <a:pt x="10525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  <a:path w="1882775" h="313055">
                <a:moveTo>
                  <a:pt x="1093724" y="312674"/>
                </a:moveTo>
                <a:lnTo>
                  <a:pt x="1882711" y="312674"/>
                </a:lnTo>
                <a:lnTo>
                  <a:pt x="1882711" y="176149"/>
                </a:lnTo>
                <a:lnTo>
                  <a:pt x="1093724" y="176149"/>
                </a:lnTo>
                <a:lnTo>
                  <a:pt x="1093724" y="312674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22751" y="6105525"/>
            <a:ext cx="476250" cy="151130"/>
          </a:xfrm>
          <a:custGeom>
            <a:avLst/>
            <a:gdLst/>
            <a:ahLst/>
            <a:cxnLst/>
            <a:rect l="l" t="t" r="r" b="b"/>
            <a:pathLst>
              <a:path w="476250" h="151129">
                <a:moveTo>
                  <a:pt x="0" y="150812"/>
                </a:moveTo>
                <a:lnTo>
                  <a:pt x="476250" y="150812"/>
                </a:lnTo>
                <a:lnTo>
                  <a:pt x="47625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4368" y="6639446"/>
            <a:ext cx="1788287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900" dirty="0">
                <a:latin typeface="Arial MT"/>
                <a:cs typeface="Arial MT"/>
              </a:rPr>
              <a:t>Zero Block Construction Analysis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9002776" y="3175"/>
                </a:moveTo>
                <a:lnTo>
                  <a:pt x="9002776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050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9704" y="1567942"/>
            <a:ext cx="1558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Property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Window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[Contour]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704" y="1846833"/>
            <a:ext cx="2007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[Show]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Contour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Line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On/Off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800" y="1293875"/>
            <a:ext cx="161925" cy="1619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7680" y="1289049"/>
            <a:ext cx="19050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9177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[No Edge]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Edge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Type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1566925"/>
            <a:ext cx="161925" cy="1619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7680" y="1580464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3050" y="908113"/>
            <a:ext cx="2447925" cy="201930"/>
          </a:xfrm>
          <a:custGeom>
            <a:avLst/>
            <a:gdLst/>
            <a:ahLst/>
            <a:cxnLst/>
            <a:rect l="l" t="t" r="r" b="b"/>
            <a:pathLst>
              <a:path w="2447925" h="201930">
                <a:moveTo>
                  <a:pt x="0" y="201612"/>
                </a:moveTo>
                <a:lnTo>
                  <a:pt x="2447925" y="201612"/>
                </a:lnTo>
                <a:lnTo>
                  <a:pt x="2447925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</a:pathLst>
          </a:custGeom>
          <a:ln w="952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3710" y="-52959"/>
            <a:ext cx="3251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aseline="-7523" dirty="0">
                <a:solidFill>
                  <a:srgbClr val="FFFFFF"/>
                </a:solidFill>
              </a:rPr>
              <a:t>17</a:t>
            </a:r>
            <a:r>
              <a:rPr sz="7200" spc="30" baseline="-7523" dirty="0">
                <a:solidFill>
                  <a:srgbClr val="FFFFFF"/>
                </a:solidFill>
              </a:rPr>
              <a:t> </a:t>
            </a:r>
            <a:r>
              <a:rPr sz="2200" spc="-60" dirty="0"/>
              <a:t>Contour</a:t>
            </a:r>
            <a:r>
              <a:rPr sz="2200" spc="-85" dirty="0"/>
              <a:t> </a:t>
            </a:r>
            <a:r>
              <a:rPr sz="2200" spc="-50" dirty="0"/>
              <a:t>Plot</a:t>
            </a:r>
            <a:r>
              <a:rPr sz="2200" spc="-95" dirty="0"/>
              <a:t> </a:t>
            </a:r>
            <a:r>
              <a:rPr sz="2200" spc="-20" dirty="0"/>
              <a:t>Type</a:t>
            </a:r>
            <a:endParaRPr sz="2200"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1849501"/>
            <a:ext cx="161925" cy="16192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87680" y="1863343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2131948"/>
            <a:ext cx="161925" cy="16205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87680" y="2127630"/>
            <a:ext cx="1289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9177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[Apply]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97301" y="1017650"/>
            <a:ext cx="3303904" cy="2411730"/>
            <a:chOff x="3297301" y="1017650"/>
            <a:chExt cx="3303904" cy="241173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301" y="1017650"/>
              <a:ext cx="2447925" cy="24113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450" y="2265298"/>
              <a:ext cx="1222375" cy="9144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5028" y="2397100"/>
              <a:ext cx="235072" cy="23497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614420" y="5851042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Contour </a:t>
            </a:r>
            <a:r>
              <a:rPr sz="900" dirty="0">
                <a:latin typeface="Arial MT"/>
                <a:cs typeface="Arial MT"/>
              </a:rPr>
              <a:t>with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Mesh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3261" y="5827267"/>
            <a:ext cx="70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Contour </a:t>
            </a:r>
            <a:r>
              <a:rPr sz="900" dirty="0">
                <a:latin typeface="Arial MT"/>
                <a:cs typeface="Arial MT"/>
              </a:rPr>
              <a:t>with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No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Edge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42095" y="5860491"/>
            <a:ext cx="670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Contour </a:t>
            </a:r>
            <a:r>
              <a:rPr sz="900" dirty="0">
                <a:latin typeface="Arial MT"/>
                <a:cs typeface="Arial MT"/>
              </a:rPr>
              <a:t>with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Iso-</a:t>
            </a:r>
            <a:r>
              <a:rPr sz="900" spc="-20" dirty="0">
                <a:latin typeface="Arial MT"/>
                <a:cs typeface="Arial MT"/>
              </a:rPr>
              <a:t>Line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77865" y="3634969"/>
            <a:ext cx="1803760" cy="191924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65136" y="3717146"/>
            <a:ext cx="1750804" cy="183892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94253" y="3729464"/>
            <a:ext cx="1829200" cy="191591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218557" y="2430907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1077975"/>
            <a:ext cx="215900" cy="2159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072129" y="1101674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24200" y="1736725"/>
            <a:ext cx="234950" cy="23495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197479" y="177037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17901" y="3221101"/>
            <a:ext cx="215900" cy="2159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081654" y="324535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86125" y="1130363"/>
            <a:ext cx="3305810" cy="2298700"/>
          </a:xfrm>
          <a:custGeom>
            <a:avLst/>
            <a:gdLst/>
            <a:ahLst/>
            <a:cxnLst/>
            <a:rect l="l" t="t" r="r" b="b"/>
            <a:pathLst>
              <a:path w="3305809" h="2298700">
                <a:moveTo>
                  <a:pt x="2103501" y="1504886"/>
                </a:moveTo>
                <a:lnTo>
                  <a:pt x="3305238" y="1504886"/>
                </a:lnTo>
                <a:lnTo>
                  <a:pt x="3305238" y="1335024"/>
                </a:lnTo>
                <a:lnTo>
                  <a:pt x="2103501" y="1335024"/>
                </a:lnTo>
                <a:lnTo>
                  <a:pt x="2103501" y="1504886"/>
                </a:lnTo>
                <a:close/>
              </a:path>
              <a:path w="3305809" h="2298700">
                <a:moveTo>
                  <a:pt x="82550" y="800036"/>
                </a:moveTo>
                <a:lnTo>
                  <a:pt x="2459101" y="800036"/>
                </a:lnTo>
                <a:lnTo>
                  <a:pt x="2459101" y="687324"/>
                </a:lnTo>
                <a:lnTo>
                  <a:pt x="82550" y="687324"/>
                </a:lnTo>
                <a:lnTo>
                  <a:pt x="82550" y="800036"/>
                </a:lnTo>
                <a:close/>
              </a:path>
              <a:path w="3305809" h="2298700">
                <a:moveTo>
                  <a:pt x="11175" y="2298636"/>
                </a:moveTo>
                <a:lnTo>
                  <a:pt x="2459101" y="2298636"/>
                </a:lnTo>
                <a:lnTo>
                  <a:pt x="2459101" y="2150999"/>
                </a:lnTo>
                <a:lnTo>
                  <a:pt x="11175" y="2150999"/>
                </a:lnTo>
                <a:lnTo>
                  <a:pt x="11175" y="2298636"/>
                </a:lnTo>
                <a:close/>
              </a:path>
              <a:path w="3305809" h="2298700">
                <a:moveTo>
                  <a:pt x="0" y="147637"/>
                </a:moveTo>
                <a:lnTo>
                  <a:pt x="2447925" y="147637"/>
                </a:lnTo>
                <a:lnTo>
                  <a:pt x="2447925" y="0"/>
                </a:lnTo>
                <a:lnTo>
                  <a:pt x="0" y="0"/>
                </a:lnTo>
                <a:lnTo>
                  <a:pt x="0" y="147637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450451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511" y="-24257"/>
            <a:ext cx="3007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aseline="-5208" dirty="0">
                <a:solidFill>
                  <a:srgbClr val="FFFFFF"/>
                </a:solidFill>
              </a:rPr>
              <a:t>18</a:t>
            </a:r>
            <a:r>
              <a:rPr sz="7200" spc="-112" baseline="-5208" dirty="0">
                <a:solidFill>
                  <a:srgbClr val="FFFFFF"/>
                </a:solidFill>
              </a:rPr>
              <a:t> </a:t>
            </a:r>
            <a:r>
              <a:rPr sz="2200" spc="-55" dirty="0"/>
              <a:t>Deformed</a:t>
            </a:r>
            <a:r>
              <a:rPr sz="2200" spc="-95" dirty="0"/>
              <a:t> </a:t>
            </a:r>
            <a:r>
              <a:rPr sz="2200" spc="-20" dirty="0"/>
              <a:t>Shape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273050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9704" y="1297050"/>
            <a:ext cx="19348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[Deformed+Undeformed(F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704" y="1575942"/>
            <a:ext cx="1351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eature)]</a:t>
            </a:r>
            <a:r>
              <a:rPr sz="1000" b="1" spc="21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Mesh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Shape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800" y="1293875"/>
            <a:ext cx="161925" cy="1619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7680" y="1307337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3050" y="908113"/>
            <a:ext cx="2447925" cy="201930"/>
          </a:xfrm>
          <a:custGeom>
            <a:avLst/>
            <a:gdLst/>
            <a:ahLst/>
            <a:cxnLst/>
            <a:rect l="l" t="t" r="r" b="b"/>
            <a:pathLst>
              <a:path w="2447925" h="201930">
                <a:moveTo>
                  <a:pt x="0" y="201612"/>
                </a:moveTo>
                <a:lnTo>
                  <a:pt x="2447925" y="201612"/>
                </a:lnTo>
                <a:lnTo>
                  <a:pt x="2447925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</a:pathLst>
          </a:custGeom>
          <a:ln w="952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625" y="2315472"/>
            <a:ext cx="3508690" cy="365272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024251" y="1449450"/>
            <a:ext cx="2371725" cy="1344930"/>
            <a:chOff x="3024251" y="1449450"/>
            <a:chExt cx="2371725" cy="134493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9676" y="1449450"/>
              <a:ext cx="2146300" cy="13445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4251" y="2179573"/>
              <a:ext cx="234950" cy="23495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097529" y="221322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97301" y="2232025"/>
            <a:ext cx="2098675" cy="165100"/>
          </a:xfrm>
          <a:custGeom>
            <a:avLst/>
            <a:gdLst/>
            <a:ahLst/>
            <a:cxnLst/>
            <a:rect l="l" t="t" r="r" b="b"/>
            <a:pathLst>
              <a:path w="2098675" h="165100">
                <a:moveTo>
                  <a:pt x="0" y="165100"/>
                </a:moveTo>
                <a:lnTo>
                  <a:pt x="2098675" y="165100"/>
                </a:lnTo>
                <a:lnTo>
                  <a:pt x="2098675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0567" y="6648094"/>
            <a:ext cx="17729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900" dirty="0">
                <a:latin typeface="Arial MT"/>
                <a:cs typeface="Arial MT"/>
              </a:rPr>
              <a:t>Zero Block Construction Analysis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9002776" y="3175"/>
                </a:moveTo>
                <a:lnTo>
                  <a:pt x="9002776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149577" y="931799"/>
            <a:ext cx="5835672" cy="4675251"/>
            <a:chOff x="3149577" y="931799"/>
            <a:chExt cx="5835672" cy="4675251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1350" y="931799"/>
              <a:ext cx="2360549" cy="29781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67250" y="2193925"/>
              <a:ext cx="3076575" cy="2711450"/>
            </a:xfrm>
            <a:custGeom>
              <a:avLst/>
              <a:gdLst/>
              <a:ahLst/>
              <a:cxnLst/>
              <a:rect l="l" t="t" r="r" b="b"/>
              <a:pathLst>
                <a:path w="3076575" h="2711450">
                  <a:moveTo>
                    <a:pt x="142875" y="2568575"/>
                  </a:moveTo>
                  <a:lnTo>
                    <a:pt x="0" y="2639949"/>
                  </a:lnTo>
                  <a:lnTo>
                    <a:pt x="142875" y="2711450"/>
                  </a:lnTo>
                  <a:lnTo>
                    <a:pt x="97195" y="2654300"/>
                  </a:lnTo>
                  <a:lnTo>
                    <a:pt x="85725" y="2654300"/>
                  </a:lnTo>
                  <a:lnTo>
                    <a:pt x="85725" y="2625725"/>
                  </a:lnTo>
                  <a:lnTo>
                    <a:pt x="97114" y="2625725"/>
                  </a:lnTo>
                  <a:lnTo>
                    <a:pt x="142875" y="2568575"/>
                  </a:lnTo>
                  <a:close/>
                </a:path>
                <a:path w="3076575" h="2711450">
                  <a:moveTo>
                    <a:pt x="85725" y="2639949"/>
                  </a:moveTo>
                  <a:lnTo>
                    <a:pt x="85725" y="2654300"/>
                  </a:lnTo>
                  <a:lnTo>
                    <a:pt x="97195" y="2654300"/>
                  </a:lnTo>
                  <a:lnTo>
                    <a:pt x="85725" y="2639949"/>
                  </a:lnTo>
                  <a:close/>
                </a:path>
                <a:path w="3076575" h="2711450">
                  <a:moveTo>
                    <a:pt x="1297686" y="2625725"/>
                  </a:moveTo>
                  <a:lnTo>
                    <a:pt x="97114" y="2625725"/>
                  </a:lnTo>
                  <a:lnTo>
                    <a:pt x="85725" y="2639949"/>
                  </a:lnTo>
                  <a:lnTo>
                    <a:pt x="97195" y="2654300"/>
                  </a:lnTo>
                  <a:lnTo>
                    <a:pt x="1326261" y="2654300"/>
                  </a:lnTo>
                  <a:lnTo>
                    <a:pt x="1326261" y="2639949"/>
                  </a:lnTo>
                  <a:lnTo>
                    <a:pt x="1297686" y="2639949"/>
                  </a:lnTo>
                  <a:lnTo>
                    <a:pt x="1297686" y="2625725"/>
                  </a:lnTo>
                  <a:close/>
                </a:path>
                <a:path w="3076575" h="2711450">
                  <a:moveTo>
                    <a:pt x="97114" y="2625725"/>
                  </a:moveTo>
                  <a:lnTo>
                    <a:pt x="85725" y="2625725"/>
                  </a:lnTo>
                  <a:lnTo>
                    <a:pt x="85725" y="2639949"/>
                  </a:lnTo>
                  <a:lnTo>
                    <a:pt x="97114" y="2625725"/>
                  </a:lnTo>
                  <a:close/>
                </a:path>
                <a:path w="3076575" h="2711450">
                  <a:moveTo>
                    <a:pt x="2993726" y="28575"/>
                  </a:moveTo>
                  <a:lnTo>
                    <a:pt x="1297686" y="28575"/>
                  </a:lnTo>
                  <a:lnTo>
                    <a:pt x="1297686" y="2639949"/>
                  </a:lnTo>
                  <a:lnTo>
                    <a:pt x="1312036" y="2625725"/>
                  </a:lnTo>
                  <a:lnTo>
                    <a:pt x="1326261" y="2625725"/>
                  </a:lnTo>
                  <a:lnTo>
                    <a:pt x="1326261" y="57150"/>
                  </a:lnTo>
                  <a:lnTo>
                    <a:pt x="1312037" y="57150"/>
                  </a:lnTo>
                  <a:lnTo>
                    <a:pt x="1326261" y="42799"/>
                  </a:lnTo>
                  <a:lnTo>
                    <a:pt x="2990850" y="42799"/>
                  </a:lnTo>
                  <a:lnTo>
                    <a:pt x="2993726" y="28575"/>
                  </a:lnTo>
                  <a:close/>
                </a:path>
                <a:path w="3076575" h="2711450">
                  <a:moveTo>
                    <a:pt x="1326261" y="2625725"/>
                  </a:moveTo>
                  <a:lnTo>
                    <a:pt x="1312036" y="2625725"/>
                  </a:lnTo>
                  <a:lnTo>
                    <a:pt x="1297686" y="2639949"/>
                  </a:lnTo>
                  <a:lnTo>
                    <a:pt x="1326261" y="2639949"/>
                  </a:lnTo>
                  <a:lnTo>
                    <a:pt x="1326261" y="2625725"/>
                  </a:lnTo>
                  <a:close/>
                </a:path>
                <a:path w="3076575" h="2711450">
                  <a:moveTo>
                    <a:pt x="3033776" y="0"/>
                  </a:moveTo>
                  <a:lnTo>
                    <a:pt x="3017049" y="3365"/>
                  </a:lnTo>
                  <a:lnTo>
                    <a:pt x="3003407" y="12541"/>
                  </a:lnTo>
                  <a:lnTo>
                    <a:pt x="2994217" y="26146"/>
                  </a:lnTo>
                  <a:lnTo>
                    <a:pt x="2990850" y="42799"/>
                  </a:lnTo>
                  <a:lnTo>
                    <a:pt x="2994217" y="59525"/>
                  </a:lnTo>
                  <a:lnTo>
                    <a:pt x="3003407" y="73167"/>
                  </a:lnTo>
                  <a:lnTo>
                    <a:pt x="3017049" y="82357"/>
                  </a:lnTo>
                  <a:lnTo>
                    <a:pt x="3033776" y="85725"/>
                  </a:lnTo>
                  <a:lnTo>
                    <a:pt x="3050428" y="82357"/>
                  </a:lnTo>
                  <a:lnTo>
                    <a:pt x="3064033" y="73167"/>
                  </a:lnTo>
                  <a:lnTo>
                    <a:pt x="3073209" y="59525"/>
                  </a:lnTo>
                  <a:lnTo>
                    <a:pt x="3073687" y="57150"/>
                  </a:lnTo>
                  <a:lnTo>
                    <a:pt x="3033776" y="57150"/>
                  </a:lnTo>
                  <a:lnTo>
                    <a:pt x="3033776" y="28575"/>
                  </a:lnTo>
                  <a:lnTo>
                    <a:pt x="3073700" y="28575"/>
                  </a:lnTo>
                  <a:lnTo>
                    <a:pt x="3073209" y="26146"/>
                  </a:lnTo>
                  <a:lnTo>
                    <a:pt x="3064033" y="12541"/>
                  </a:lnTo>
                  <a:lnTo>
                    <a:pt x="3050428" y="3365"/>
                  </a:lnTo>
                  <a:lnTo>
                    <a:pt x="3033776" y="0"/>
                  </a:lnTo>
                  <a:close/>
                </a:path>
                <a:path w="3076575" h="2711450">
                  <a:moveTo>
                    <a:pt x="1326261" y="42799"/>
                  </a:moveTo>
                  <a:lnTo>
                    <a:pt x="1312037" y="57150"/>
                  </a:lnTo>
                  <a:lnTo>
                    <a:pt x="1326261" y="57150"/>
                  </a:lnTo>
                  <a:lnTo>
                    <a:pt x="1326261" y="42799"/>
                  </a:lnTo>
                  <a:close/>
                </a:path>
                <a:path w="3076575" h="2711450">
                  <a:moveTo>
                    <a:pt x="2990850" y="42799"/>
                  </a:moveTo>
                  <a:lnTo>
                    <a:pt x="1326261" y="42799"/>
                  </a:lnTo>
                  <a:lnTo>
                    <a:pt x="1326261" y="57150"/>
                  </a:lnTo>
                  <a:lnTo>
                    <a:pt x="2993739" y="57150"/>
                  </a:lnTo>
                  <a:lnTo>
                    <a:pt x="2990850" y="42799"/>
                  </a:lnTo>
                  <a:close/>
                </a:path>
                <a:path w="3076575" h="2711450">
                  <a:moveTo>
                    <a:pt x="3073700" y="28575"/>
                  </a:moveTo>
                  <a:lnTo>
                    <a:pt x="3033776" y="28575"/>
                  </a:lnTo>
                  <a:lnTo>
                    <a:pt x="3033776" y="57150"/>
                  </a:lnTo>
                  <a:lnTo>
                    <a:pt x="3073687" y="57150"/>
                  </a:lnTo>
                  <a:lnTo>
                    <a:pt x="3076575" y="42799"/>
                  </a:lnTo>
                  <a:lnTo>
                    <a:pt x="3073700" y="2857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8700" y="1627251"/>
              <a:ext cx="2106549" cy="21065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3951" y="4292600"/>
              <a:ext cx="1466850" cy="13144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2224" y="4046474"/>
              <a:ext cx="1657350" cy="14001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7750" y="1050925"/>
              <a:ext cx="1608074" cy="2476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9577" y="1700149"/>
              <a:ext cx="234997" cy="23507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68287" y="903350"/>
            <a:ext cx="2457450" cy="5427980"/>
            <a:chOff x="268287" y="903350"/>
            <a:chExt cx="2457450" cy="5427980"/>
          </a:xfrm>
        </p:grpSpPr>
        <p:sp>
          <p:nvSpPr>
            <p:cNvPr id="15" name="object 15"/>
            <p:cNvSpPr/>
            <p:nvPr/>
          </p:nvSpPr>
          <p:spPr>
            <a:xfrm>
              <a:off x="273050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800" y="1571624"/>
              <a:ext cx="161925" cy="1619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800" y="1855850"/>
              <a:ext cx="161925" cy="1619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800" y="2133600"/>
              <a:ext cx="161925" cy="1619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73710" y="-56007"/>
            <a:ext cx="2913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aseline="-8101" dirty="0">
                <a:solidFill>
                  <a:srgbClr val="FFFFFF"/>
                </a:solidFill>
              </a:rPr>
              <a:t>01</a:t>
            </a:r>
            <a:r>
              <a:rPr sz="7200" spc="15" baseline="-8101" dirty="0">
                <a:solidFill>
                  <a:srgbClr val="FFFFFF"/>
                </a:solidFill>
              </a:rPr>
              <a:t> </a:t>
            </a:r>
            <a:r>
              <a:rPr sz="2200" spc="-100" dirty="0"/>
              <a:t>Analysis</a:t>
            </a:r>
            <a:r>
              <a:rPr sz="2200" spc="-215" dirty="0"/>
              <a:t> </a:t>
            </a:r>
            <a:r>
              <a:rPr sz="2200" spc="-40" dirty="0"/>
              <a:t>Setting</a:t>
            </a:r>
            <a:endParaRPr sz="2200"/>
          </a:p>
        </p:txBody>
      </p:sp>
      <p:grpSp>
        <p:nvGrpSpPr>
          <p:cNvPr id="23" name="object 23"/>
          <p:cNvGrpSpPr/>
          <p:nvPr/>
        </p:nvGrpSpPr>
        <p:grpSpPr>
          <a:xfrm>
            <a:off x="425450" y="1285875"/>
            <a:ext cx="174625" cy="1859280"/>
            <a:chOff x="425450" y="1285875"/>
            <a:chExt cx="174625" cy="185928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450" y="1285875"/>
              <a:ext cx="174624" cy="1746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800" y="2421000"/>
              <a:ext cx="161925" cy="1619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800" y="2703449"/>
              <a:ext cx="161925" cy="1620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800" y="2982976"/>
              <a:ext cx="161925" cy="16192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52412" y="1278000"/>
            <a:ext cx="2489200" cy="1852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6720" indent="-19177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7777"/>
              <a:buFont typeface="Arial"/>
              <a:buAutoNum type="arabicPlain"/>
              <a:tabLst>
                <a:tab pos="42672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Model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Type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20" dirty="0">
                <a:latin typeface="Arial"/>
                <a:cs typeface="Arial"/>
              </a:rPr>
              <a:t>[3D]</a:t>
            </a:r>
            <a:endParaRPr sz="1000" dirty="0">
              <a:latin typeface="Arial"/>
              <a:cs typeface="Arial"/>
            </a:endParaRPr>
          </a:p>
          <a:p>
            <a:pPr marL="426720" indent="-19177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/>
              <a:tabLst>
                <a:tab pos="42672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Unit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System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[N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cm]</a:t>
            </a:r>
            <a:endParaRPr sz="1000" dirty="0">
              <a:latin typeface="Arial"/>
              <a:cs typeface="Arial"/>
            </a:endParaRPr>
          </a:p>
          <a:p>
            <a:pPr marL="426720" indent="-191770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ct val="77777"/>
              <a:buAutoNum type="arabicPlain"/>
              <a:tabLst>
                <a:tab pos="42672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AutoNum type="arabicPlain"/>
            </a:pPr>
            <a:endParaRPr sz="900" dirty="0">
              <a:latin typeface="Arial MT"/>
              <a:cs typeface="Arial MT"/>
            </a:endParaRPr>
          </a:p>
          <a:p>
            <a:pPr marL="426720" indent="-191770">
              <a:lnSpc>
                <a:spcPct val="100000"/>
              </a:lnSpc>
              <a:buClr>
                <a:srgbClr val="FFFFFF"/>
              </a:buClr>
              <a:buSzPct val="77777"/>
              <a:buAutoNum type="arabicPlain"/>
              <a:tabLst>
                <a:tab pos="42672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2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b="1" dirty="0">
                <a:latin typeface="Arial"/>
                <a:cs typeface="Arial"/>
              </a:rPr>
              <a:t>[Move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Work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Plane]</a:t>
            </a:r>
            <a:endParaRPr sz="900" dirty="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1020"/>
              </a:spcBef>
              <a:tabLst>
                <a:tab pos="42672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[XZ-Plane]</a:t>
            </a:r>
            <a:endParaRPr sz="1000" dirty="0">
              <a:latin typeface="Arial"/>
              <a:cs typeface="Arial"/>
            </a:endParaRPr>
          </a:p>
          <a:p>
            <a:pPr marL="426720" indent="-19177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 startAt="6"/>
              <a:tabLst>
                <a:tab pos="42672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AutoNum type="arabicPlain" startAt="6"/>
            </a:pPr>
            <a:endParaRPr sz="900" dirty="0">
              <a:latin typeface="Arial MT"/>
              <a:cs typeface="Arial MT"/>
            </a:endParaRPr>
          </a:p>
          <a:p>
            <a:pPr marL="426720" indent="-191770">
              <a:lnSpc>
                <a:spcPct val="100000"/>
              </a:lnSpc>
              <a:buClr>
                <a:srgbClr val="FFFFFF"/>
              </a:buClr>
              <a:buSzPct val="87500"/>
              <a:buAutoNum type="arabicPlain" startAt="6"/>
              <a:tabLst>
                <a:tab pos="426720" algn="l"/>
              </a:tabLst>
            </a:pPr>
            <a:r>
              <a:rPr sz="8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8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b="1" dirty="0">
                <a:latin typeface="Arial"/>
                <a:cs typeface="Arial"/>
              </a:rPr>
              <a:t>[Normal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View]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50451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22307" y="174971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24251" y="1711388"/>
            <a:ext cx="2393950" cy="909955"/>
            <a:chOff x="3024251" y="1711388"/>
            <a:chExt cx="2393950" cy="909955"/>
          </a:xfrm>
        </p:grpSpPr>
        <p:sp>
          <p:nvSpPr>
            <p:cNvPr id="32" name="object 32"/>
            <p:cNvSpPr/>
            <p:nvPr/>
          </p:nvSpPr>
          <p:spPr>
            <a:xfrm>
              <a:off x="3295650" y="1717738"/>
              <a:ext cx="2116455" cy="897255"/>
            </a:xfrm>
            <a:custGeom>
              <a:avLst/>
              <a:gdLst/>
              <a:ahLst/>
              <a:cxnLst/>
              <a:rect l="l" t="t" r="r" b="b"/>
              <a:pathLst>
                <a:path w="2116454" h="897255">
                  <a:moveTo>
                    <a:pt x="122300" y="122237"/>
                  </a:moveTo>
                  <a:lnTo>
                    <a:pt x="368363" y="122237"/>
                  </a:lnTo>
                  <a:lnTo>
                    <a:pt x="368363" y="0"/>
                  </a:lnTo>
                  <a:lnTo>
                    <a:pt x="122300" y="0"/>
                  </a:lnTo>
                  <a:lnTo>
                    <a:pt x="122300" y="122237"/>
                  </a:lnTo>
                  <a:close/>
                </a:path>
                <a:path w="2116454" h="897255">
                  <a:moveTo>
                    <a:pt x="0" y="896937"/>
                  </a:moveTo>
                  <a:lnTo>
                    <a:pt x="2116201" y="896937"/>
                  </a:lnTo>
                  <a:lnTo>
                    <a:pt x="2116201" y="687387"/>
                  </a:lnTo>
                  <a:lnTo>
                    <a:pt x="0" y="687387"/>
                  </a:lnTo>
                  <a:lnTo>
                    <a:pt x="0" y="89693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24251" y="2381250"/>
              <a:ext cx="234950" cy="23495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097529" y="241503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151331" y="3598798"/>
            <a:ext cx="781685" cy="235585"/>
            <a:chOff x="4151331" y="3598798"/>
            <a:chExt cx="781685" cy="235585"/>
          </a:xfrm>
        </p:grpSpPr>
        <p:sp>
          <p:nvSpPr>
            <p:cNvPr id="36" name="object 36"/>
            <p:cNvSpPr/>
            <p:nvPr/>
          </p:nvSpPr>
          <p:spPr>
            <a:xfrm>
              <a:off x="4395851" y="3636962"/>
              <a:ext cx="530225" cy="176530"/>
            </a:xfrm>
            <a:custGeom>
              <a:avLst/>
              <a:gdLst/>
              <a:ahLst/>
              <a:cxnLst/>
              <a:rect l="l" t="t" r="r" b="b"/>
              <a:pathLst>
                <a:path w="530225" h="176529">
                  <a:moveTo>
                    <a:pt x="0" y="176212"/>
                  </a:moveTo>
                  <a:lnTo>
                    <a:pt x="530225" y="176212"/>
                  </a:lnTo>
                  <a:lnTo>
                    <a:pt x="530225" y="0"/>
                  </a:lnTo>
                  <a:lnTo>
                    <a:pt x="0" y="0"/>
                  </a:lnTo>
                  <a:lnTo>
                    <a:pt x="0" y="17621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51331" y="3598798"/>
              <a:ext cx="234994" cy="23507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224909" y="3632657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83506" y="1042924"/>
            <a:ext cx="430193" cy="23507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7656131" y="1084385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en-IN" sz="800" dirty="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808278" y="2101850"/>
            <a:ext cx="1970977" cy="234950"/>
            <a:chOff x="6808278" y="2101850"/>
            <a:chExt cx="1970977" cy="234950"/>
          </a:xfrm>
        </p:grpSpPr>
        <p:sp>
          <p:nvSpPr>
            <p:cNvPr id="42" name="object 42"/>
            <p:cNvSpPr/>
            <p:nvPr/>
          </p:nvSpPr>
          <p:spPr>
            <a:xfrm>
              <a:off x="7050150" y="2133600"/>
              <a:ext cx="1729105" cy="203200"/>
            </a:xfrm>
            <a:custGeom>
              <a:avLst/>
              <a:gdLst/>
              <a:ahLst/>
              <a:cxnLst/>
              <a:rect l="l" t="t" r="r" b="b"/>
              <a:pathLst>
                <a:path w="1729104" h="203200">
                  <a:moveTo>
                    <a:pt x="0" y="203200"/>
                  </a:moveTo>
                  <a:lnTo>
                    <a:pt x="1728724" y="203200"/>
                  </a:lnTo>
                  <a:lnTo>
                    <a:pt x="1728724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8278" y="2101850"/>
              <a:ext cx="234950" cy="23495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880986" y="214502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51758" y="5817209"/>
            <a:ext cx="191706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Select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“XZ-</a:t>
            </a:r>
            <a:r>
              <a:rPr sz="900" dirty="0">
                <a:latin typeface="Arial MT"/>
                <a:cs typeface="Arial MT"/>
              </a:rPr>
              <a:t>Plane” in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Work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Window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or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51758" y="6096101"/>
            <a:ext cx="335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Model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256404" y="3476600"/>
            <a:ext cx="716280" cy="235585"/>
            <a:chOff x="7256404" y="3476600"/>
            <a:chExt cx="716280" cy="235585"/>
          </a:xfrm>
        </p:grpSpPr>
        <p:sp>
          <p:nvSpPr>
            <p:cNvPr id="48" name="object 48"/>
            <p:cNvSpPr/>
            <p:nvPr/>
          </p:nvSpPr>
          <p:spPr>
            <a:xfrm>
              <a:off x="7505700" y="3509962"/>
              <a:ext cx="460375" cy="176530"/>
            </a:xfrm>
            <a:custGeom>
              <a:avLst/>
              <a:gdLst/>
              <a:ahLst/>
              <a:cxnLst/>
              <a:rect l="l" t="t" r="r" b="b"/>
              <a:pathLst>
                <a:path w="460375" h="176529">
                  <a:moveTo>
                    <a:pt x="0" y="176212"/>
                  </a:moveTo>
                  <a:lnTo>
                    <a:pt x="460375" y="176212"/>
                  </a:lnTo>
                  <a:lnTo>
                    <a:pt x="460375" y="0"/>
                  </a:lnTo>
                  <a:lnTo>
                    <a:pt x="0" y="0"/>
                  </a:lnTo>
                  <a:lnTo>
                    <a:pt x="0" y="17621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56404" y="3476600"/>
              <a:ext cx="235072" cy="234974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7330567" y="351053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356225" y="5848325"/>
            <a:ext cx="4173854" cy="235585"/>
            <a:chOff x="5356225" y="5848325"/>
            <a:chExt cx="4173854" cy="235585"/>
          </a:xfrm>
        </p:grpSpPr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56225" y="5857875"/>
              <a:ext cx="4173474" cy="2240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13453" y="5848325"/>
              <a:ext cx="430334" cy="234974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6587490" y="5882741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410" y="6648094"/>
            <a:ext cx="166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midas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NX</a:t>
            </a:r>
            <a:r>
              <a:rPr sz="900" spc="240" dirty="0">
                <a:latin typeface="Arial MT"/>
                <a:cs typeface="Arial MT"/>
              </a:rPr>
              <a:t> </a:t>
            </a:r>
            <a:r>
              <a:rPr sz="900" b="1" i="1" dirty="0">
                <a:latin typeface="Arial"/>
                <a:cs typeface="Arial"/>
              </a:rPr>
              <a:t>Training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Series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360362" y="3175"/>
                </a:moveTo>
                <a:lnTo>
                  <a:pt x="360362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050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9704" y="1289049"/>
            <a:ext cx="1673225" cy="396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[Undeformed]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Mesh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Shape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8287" y="903350"/>
            <a:ext cx="2457450" cy="2105025"/>
            <a:chOff x="268287" y="903350"/>
            <a:chExt cx="2457450" cy="21050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786000"/>
              <a:ext cx="161925" cy="1619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293873"/>
              <a:ext cx="161925" cy="1620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571749"/>
              <a:ext cx="16192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846324"/>
              <a:ext cx="161925" cy="1620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3710" y="-56007"/>
            <a:ext cx="3054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aseline="-8101" dirty="0">
                <a:solidFill>
                  <a:srgbClr val="FFFFFF"/>
                </a:solidFill>
              </a:rPr>
              <a:t>19</a:t>
            </a:r>
            <a:r>
              <a:rPr sz="7200" spc="-112" baseline="-8101" dirty="0">
                <a:solidFill>
                  <a:srgbClr val="FFFFFF"/>
                </a:solidFill>
              </a:rPr>
              <a:t> </a:t>
            </a:r>
            <a:r>
              <a:rPr sz="2200" spc="-20" dirty="0"/>
              <a:t>Iso-</a:t>
            </a:r>
            <a:r>
              <a:rPr sz="2200" dirty="0"/>
              <a:t>Surface</a:t>
            </a:r>
            <a:r>
              <a:rPr sz="2200" spc="-25" dirty="0"/>
              <a:t> </a:t>
            </a:r>
            <a:r>
              <a:rPr sz="2200" spc="-20" dirty="0"/>
              <a:t>Plot</a:t>
            </a:r>
            <a:endParaRPr sz="2200"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450" y="1285875"/>
            <a:ext cx="174624" cy="17462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7680" y="1305813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3122676"/>
            <a:ext cx="161925" cy="16192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62280" y="1770633"/>
            <a:ext cx="2229485" cy="1505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21717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[Feature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Edge]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Edge</a:t>
            </a:r>
            <a:endParaRPr sz="90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650"/>
              </a:spcBef>
            </a:pP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Type</a:t>
            </a:r>
            <a:endParaRPr sz="9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875"/>
              </a:spcBef>
              <a:tabLst>
                <a:tab pos="217170" algn="l"/>
              </a:tabLst>
            </a:pPr>
            <a:r>
              <a:rPr sz="1050" spc="-75" baseline="-7936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-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[Iso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Value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Surface]</a:t>
            </a:r>
            <a:endParaRPr sz="1000">
              <a:latin typeface="Arial"/>
              <a:cs typeface="Arial"/>
            </a:endParaRPr>
          </a:p>
          <a:p>
            <a:pPr marL="217170" indent="-19177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 startAt="4"/>
              <a:tabLst>
                <a:tab pos="21717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[Upper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Part]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Capped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Style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lain" startAt="4"/>
            </a:pPr>
            <a:endParaRPr sz="900">
              <a:latin typeface="Arial MT"/>
              <a:cs typeface="Arial MT"/>
            </a:endParaRPr>
          </a:p>
          <a:p>
            <a:pPr marL="217170" indent="-191770">
              <a:lnSpc>
                <a:spcPct val="100000"/>
              </a:lnSpc>
              <a:buClr>
                <a:srgbClr val="FFFFFF"/>
              </a:buClr>
              <a:buSzPct val="77777"/>
              <a:buAutoNum type="arabicPlain" startAt="4"/>
              <a:tabLst>
                <a:tab pos="217170" algn="l"/>
              </a:tabLst>
            </a:pPr>
            <a:r>
              <a:rPr sz="1350" baseline="3086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1350" spc="-52" baseline="3086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00" b="1" baseline="2777" dirty="0">
                <a:latin typeface="Arial"/>
                <a:cs typeface="Arial"/>
              </a:rPr>
              <a:t>[Lower</a:t>
            </a:r>
            <a:r>
              <a:rPr sz="1500" b="1" spc="-52" baseline="2777" dirty="0">
                <a:latin typeface="Arial"/>
                <a:cs typeface="Arial"/>
              </a:rPr>
              <a:t> </a:t>
            </a:r>
            <a:r>
              <a:rPr sz="1500" b="1" baseline="2777" dirty="0">
                <a:latin typeface="Arial"/>
                <a:cs typeface="Arial"/>
              </a:rPr>
              <a:t>Part]</a:t>
            </a:r>
            <a:r>
              <a:rPr sz="1500" b="1" spc="-15" baseline="2777" dirty="0">
                <a:latin typeface="Arial"/>
                <a:cs typeface="Arial"/>
              </a:rPr>
              <a:t> </a:t>
            </a:r>
            <a:r>
              <a:rPr sz="1350" baseline="3086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1350" spc="-15" baseline="3086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350" baseline="3086" dirty="0">
                <a:solidFill>
                  <a:srgbClr val="4D4D4D"/>
                </a:solidFill>
                <a:latin typeface="Arial MT"/>
                <a:cs typeface="Arial MT"/>
              </a:rPr>
              <a:t>Capped</a:t>
            </a:r>
            <a:r>
              <a:rPr sz="1350" spc="-52" baseline="3086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350" spc="-30" baseline="3086" dirty="0">
                <a:solidFill>
                  <a:srgbClr val="4D4D4D"/>
                </a:solidFill>
                <a:latin typeface="Arial MT"/>
                <a:cs typeface="Arial MT"/>
              </a:rPr>
              <a:t>Style</a:t>
            </a:r>
            <a:endParaRPr sz="1350" baseline="3086">
              <a:latin typeface="Arial MT"/>
              <a:cs typeface="Arial MT"/>
            </a:endParaRPr>
          </a:p>
          <a:p>
            <a:pPr marL="217170" indent="-191770">
              <a:lnSpc>
                <a:spcPct val="100000"/>
              </a:lnSpc>
              <a:spcBef>
                <a:spcPts val="975"/>
              </a:spcBef>
              <a:buClr>
                <a:srgbClr val="FFFFFF"/>
              </a:buClr>
              <a:buSzPct val="77777"/>
              <a:buAutoNum type="arabicPlain" startAt="4"/>
              <a:tabLst>
                <a:tab pos="217170" algn="l"/>
              </a:tabLst>
            </a:pPr>
            <a:r>
              <a:rPr sz="1350" baseline="3086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1350" spc="-60" baseline="3086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00" b="1" baseline="2777" dirty="0">
                <a:latin typeface="Arial"/>
                <a:cs typeface="Arial"/>
              </a:rPr>
              <a:t>[Close]</a:t>
            </a:r>
            <a:r>
              <a:rPr sz="1500" b="1" spc="-22" baseline="2777" dirty="0">
                <a:latin typeface="Arial"/>
                <a:cs typeface="Arial"/>
              </a:rPr>
              <a:t> </a:t>
            </a:r>
            <a:r>
              <a:rPr sz="1350" spc="-15" baseline="3086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1350" baseline="3086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45126" y="761002"/>
            <a:ext cx="4615180" cy="2527935"/>
            <a:chOff x="4945126" y="761002"/>
            <a:chExt cx="4615180" cy="252793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2601" y="761002"/>
              <a:ext cx="4497160" cy="25277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5126" y="1857374"/>
              <a:ext cx="234950" cy="23495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068664" y="3542884"/>
            <a:ext cx="4662805" cy="2620010"/>
            <a:chOff x="5068664" y="3542884"/>
            <a:chExt cx="4662805" cy="262001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8664" y="3542884"/>
              <a:ext cx="4662620" cy="26195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2975" y="5580062"/>
              <a:ext cx="234950" cy="23495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855976" y="1184211"/>
            <a:ext cx="1892300" cy="1049655"/>
            <a:chOff x="2855976" y="1184211"/>
            <a:chExt cx="1892300" cy="1049655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81401" y="1184211"/>
              <a:ext cx="1666875" cy="104933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55976" y="1287526"/>
              <a:ext cx="234950" cy="23495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852801" y="2581211"/>
            <a:ext cx="1308100" cy="798830"/>
            <a:chOff x="2852801" y="2581211"/>
            <a:chExt cx="1308100" cy="79883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81401" y="2581211"/>
              <a:ext cx="1079500" cy="798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52801" y="3005200"/>
              <a:ext cx="234950" cy="23495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081401" y="3606800"/>
            <a:ext cx="868680" cy="234950"/>
            <a:chOff x="3081401" y="3606800"/>
            <a:chExt cx="868680" cy="23495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81401" y="3608387"/>
              <a:ext cx="647700" cy="2174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14750" y="3606800"/>
              <a:ext cx="234950" cy="23495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096761" y="5614517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73625" y="4687823"/>
            <a:ext cx="234974" cy="23507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4947284" y="4722114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29254" y="1320800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5826" y="303898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88155" y="364096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18659" y="189102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81401" y="1349375"/>
            <a:ext cx="1662430" cy="155575"/>
          </a:xfrm>
          <a:custGeom>
            <a:avLst/>
            <a:gdLst/>
            <a:ahLst/>
            <a:cxnLst/>
            <a:rect l="l" t="t" r="r" b="b"/>
            <a:pathLst>
              <a:path w="1662429" h="155575">
                <a:moveTo>
                  <a:pt x="0" y="155575"/>
                </a:moveTo>
                <a:lnTo>
                  <a:pt x="1662049" y="155575"/>
                </a:lnTo>
                <a:lnTo>
                  <a:pt x="1662049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08325" y="3048000"/>
            <a:ext cx="1052830" cy="155575"/>
          </a:xfrm>
          <a:custGeom>
            <a:avLst/>
            <a:gdLst/>
            <a:ahLst/>
            <a:cxnLst/>
            <a:rect l="l" t="t" r="r" b="b"/>
            <a:pathLst>
              <a:path w="1052829" h="155575">
                <a:moveTo>
                  <a:pt x="0" y="155575"/>
                </a:moveTo>
                <a:lnTo>
                  <a:pt x="1052512" y="155575"/>
                </a:lnTo>
                <a:lnTo>
                  <a:pt x="10525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92500" y="3649726"/>
            <a:ext cx="193675" cy="155575"/>
          </a:xfrm>
          <a:custGeom>
            <a:avLst/>
            <a:gdLst/>
            <a:ahLst/>
            <a:cxnLst/>
            <a:rect l="l" t="t" r="r" b="b"/>
            <a:pathLst>
              <a:path w="193675" h="155575">
                <a:moveTo>
                  <a:pt x="0" y="155575"/>
                </a:moveTo>
                <a:lnTo>
                  <a:pt x="193675" y="155575"/>
                </a:lnTo>
                <a:lnTo>
                  <a:pt x="193675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13426" y="1897126"/>
            <a:ext cx="1440180" cy="155575"/>
          </a:xfrm>
          <a:custGeom>
            <a:avLst/>
            <a:gdLst/>
            <a:ahLst/>
            <a:cxnLst/>
            <a:rect l="l" t="t" r="r" b="b"/>
            <a:pathLst>
              <a:path w="1440179" h="155575">
                <a:moveTo>
                  <a:pt x="0" y="155575"/>
                </a:moveTo>
                <a:lnTo>
                  <a:pt x="1439799" y="155575"/>
                </a:lnTo>
                <a:lnTo>
                  <a:pt x="1439799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49875" y="4727575"/>
            <a:ext cx="1500505" cy="1056005"/>
          </a:xfrm>
          <a:custGeom>
            <a:avLst/>
            <a:gdLst/>
            <a:ahLst/>
            <a:cxnLst/>
            <a:rect l="l" t="t" r="r" b="b"/>
            <a:pathLst>
              <a:path w="1500504" h="1056004">
                <a:moveTo>
                  <a:pt x="0" y="155575"/>
                </a:moveTo>
                <a:lnTo>
                  <a:pt x="1439799" y="155575"/>
                </a:lnTo>
                <a:lnTo>
                  <a:pt x="1439799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  <a:path w="1500504" h="1056004">
                <a:moveTo>
                  <a:pt x="950976" y="1055687"/>
                </a:moveTo>
                <a:lnTo>
                  <a:pt x="1500251" y="1055687"/>
                </a:lnTo>
                <a:lnTo>
                  <a:pt x="1500251" y="869950"/>
                </a:lnTo>
                <a:lnTo>
                  <a:pt x="950976" y="869950"/>
                </a:lnTo>
                <a:lnTo>
                  <a:pt x="950976" y="1055687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44220" y="6652666"/>
            <a:ext cx="154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95650" y="2692273"/>
            <a:ext cx="6369685" cy="3598545"/>
            <a:chOff x="3295650" y="2692273"/>
            <a:chExt cx="6369685" cy="3598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6874" y="3018388"/>
              <a:ext cx="4958120" cy="32721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5650" y="2692273"/>
              <a:ext cx="2520950" cy="166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0525" y="4022725"/>
              <a:ext cx="234950" cy="2349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0111" y="-56007"/>
            <a:ext cx="2466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aseline="-8101" dirty="0">
                <a:solidFill>
                  <a:srgbClr val="FFFFFF"/>
                </a:solidFill>
              </a:rPr>
              <a:t>20</a:t>
            </a:r>
            <a:r>
              <a:rPr sz="7200" spc="-82" baseline="-8101" dirty="0">
                <a:solidFill>
                  <a:srgbClr val="FFFFFF"/>
                </a:solidFill>
              </a:rPr>
              <a:t> </a:t>
            </a:r>
            <a:r>
              <a:rPr sz="2200" spc="-60" dirty="0"/>
              <a:t>Mirror</a:t>
            </a:r>
            <a:r>
              <a:rPr sz="2200" spc="-90" dirty="0"/>
              <a:t> </a:t>
            </a:r>
            <a:r>
              <a:rPr sz="2200" spc="-20" dirty="0"/>
              <a:t>Mode</a:t>
            </a:r>
            <a:endParaRPr sz="2200"/>
          </a:p>
        </p:txBody>
      </p:sp>
      <p:sp>
        <p:nvSpPr>
          <p:cNvPr id="9" name="object 9"/>
          <p:cNvSpPr/>
          <p:nvPr/>
        </p:nvSpPr>
        <p:spPr>
          <a:xfrm>
            <a:off x="273050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9704" y="1297050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Result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&gt;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Etc.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&gt;</a:t>
            </a:r>
            <a:r>
              <a:rPr sz="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[Initialize]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704" y="1575942"/>
            <a:ext cx="1673225" cy="39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[Undeformed]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Mesh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Shape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704" y="2338197"/>
            <a:ext cx="15792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[X]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[</a:t>
            </a:r>
            <a:r>
              <a:rPr sz="1000" b="1" dirty="0">
                <a:latin typeface="Arial"/>
                <a:cs typeface="Arial"/>
              </a:rPr>
              <a:t>Mirror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Plane1]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704" y="2609469"/>
            <a:ext cx="10420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10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50" b="1" dirty="0">
                <a:latin typeface="Arial"/>
                <a:cs typeface="Arial"/>
              </a:rPr>
              <a:t>[Min]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800" y="1293875"/>
            <a:ext cx="161925" cy="16192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87680" y="1307337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050" y="908113"/>
            <a:ext cx="2447925" cy="201930"/>
          </a:xfrm>
          <a:custGeom>
            <a:avLst/>
            <a:gdLst/>
            <a:ahLst/>
            <a:cxnLst/>
            <a:rect l="l" t="t" r="r" b="b"/>
            <a:pathLst>
              <a:path w="2447925" h="201930">
                <a:moveTo>
                  <a:pt x="0" y="201612"/>
                </a:moveTo>
                <a:lnTo>
                  <a:pt x="2447925" y="201612"/>
                </a:lnTo>
                <a:lnTo>
                  <a:pt x="2447925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</a:pathLst>
          </a:custGeom>
          <a:ln w="952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800" y="1571625"/>
            <a:ext cx="161925" cy="16192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87680" y="1585341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1800" y="2065401"/>
            <a:ext cx="161925" cy="16192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87680" y="2059304"/>
            <a:ext cx="1377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9177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[Mirror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Plane]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1800" y="2341498"/>
            <a:ext cx="161925" cy="16205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87680" y="2355595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1800" y="2611501"/>
            <a:ext cx="161925" cy="16192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87680" y="2625343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68625" y="1038225"/>
            <a:ext cx="975360" cy="695325"/>
            <a:chOff x="2968625" y="1038225"/>
            <a:chExt cx="975360" cy="69532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4275" y="1038225"/>
              <a:ext cx="719137" cy="6953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8625" y="1293875"/>
              <a:ext cx="215900" cy="21590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084701" y="1168400"/>
            <a:ext cx="1905000" cy="1050925"/>
            <a:chOff x="4084701" y="1168400"/>
            <a:chExt cx="1905000" cy="105092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22826" y="1168400"/>
              <a:ext cx="1666875" cy="10509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4701" y="1278001"/>
              <a:ext cx="215900" cy="2159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295650" y="1797050"/>
            <a:ext cx="647700" cy="449580"/>
            <a:chOff x="3295650" y="1797050"/>
            <a:chExt cx="647700" cy="449580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95650" y="2028761"/>
              <a:ext cx="647700" cy="2174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76625" y="1797050"/>
              <a:ext cx="215900" cy="2159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274058" y="405663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32251" y="131775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48454" y="1301877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40378" y="1820926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11453" y="3105125"/>
            <a:ext cx="235072" cy="234974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3284982" y="313893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41675" y="1324038"/>
            <a:ext cx="694055" cy="186055"/>
          </a:xfrm>
          <a:custGeom>
            <a:avLst/>
            <a:gdLst/>
            <a:ahLst/>
            <a:cxnLst/>
            <a:rect l="l" t="t" r="r" b="b"/>
            <a:pathLst>
              <a:path w="694054" h="186055">
                <a:moveTo>
                  <a:pt x="0" y="185737"/>
                </a:moveTo>
                <a:lnTo>
                  <a:pt x="693737" y="185737"/>
                </a:lnTo>
                <a:lnTo>
                  <a:pt x="693737" y="0"/>
                </a:lnTo>
                <a:lnTo>
                  <a:pt x="0" y="0"/>
                </a:lnTo>
                <a:lnTo>
                  <a:pt x="0" y="185737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26001" y="1333563"/>
            <a:ext cx="1663700" cy="154305"/>
          </a:xfrm>
          <a:custGeom>
            <a:avLst/>
            <a:gdLst/>
            <a:ahLst/>
            <a:cxnLst/>
            <a:rect l="l" t="t" r="r" b="b"/>
            <a:pathLst>
              <a:path w="1663700" h="154305">
                <a:moveTo>
                  <a:pt x="0" y="153987"/>
                </a:moveTo>
                <a:lnTo>
                  <a:pt x="1663700" y="153987"/>
                </a:lnTo>
                <a:lnTo>
                  <a:pt x="16637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44951" y="2070163"/>
            <a:ext cx="184150" cy="154305"/>
          </a:xfrm>
          <a:custGeom>
            <a:avLst/>
            <a:gdLst/>
            <a:ahLst/>
            <a:cxnLst/>
            <a:rect l="l" t="t" r="r" b="b"/>
            <a:pathLst>
              <a:path w="184150" h="154305">
                <a:moveTo>
                  <a:pt x="0" y="153987"/>
                </a:moveTo>
                <a:lnTo>
                  <a:pt x="184150" y="153987"/>
                </a:lnTo>
                <a:lnTo>
                  <a:pt x="18415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76625" y="3121088"/>
            <a:ext cx="2124075" cy="1149350"/>
          </a:xfrm>
          <a:custGeom>
            <a:avLst/>
            <a:gdLst/>
            <a:ahLst/>
            <a:cxnLst/>
            <a:rect l="l" t="t" r="r" b="b"/>
            <a:pathLst>
              <a:path w="2124075" h="1149350">
                <a:moveTo>
                  <a:pt x="0" y="236537"/>
                </a:moveTo>
                <a:lnTo>
                  <a:pt x="2124075" y="236537"/>
                </a:lnTo>
                <a:lnTo>
                  <a:pt x="2124075" y="0"/>
                </a:lnTo>
                <a:lnTo>
                  <a:pt x="0" y="0"/>
                </a:lnTo>
                <a:lnTo>
                  <a:pt x="0" y="236537"/>
                </a:lnTo>
                <a:close/>
              </a:path>
              <a:path w="2124075" h="1149350">
                <a:moveTo>
                  <a:pt x="970026" y="1149286"/>
                </a:moveTo>
                <a:lnTo>
                  <a:pt x="1355788" y="1149286"/>
                </a:lnTo>
                <a:lnTo>
                  <a:pt x="1355788" y="914336"/>
                </a:lnTo>
                <a:lnTo>
                  <a:pt x="970026" y="914336"/>
                </a:lnTo>
                <a:lnTo>
                  <a:pt x="970026" y="1149286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5200" y="6648094"/>
            <a:ext cx="1788287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900" dirty="0">
                <a:latin typeface="Arial MT"/>
                <a:cs typeface="Arial MT"/>
              </a:rPr>
              <a:t>Zero Block Construction Analysis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9002776" y="3175"/>
                </a:moveTo>
                <a:lnTo>
                  <a:pt x="9002776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050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9704" y="1228116"/>
            <a:ext cx="1498600" cy="4476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5080">
              <a:lnSpc>
                <a:spcPct val="141300"/>
              </a:lnSpc>
              <a:spcBef>
                <a:spcPts val="150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[Mirror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Mode]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again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(to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Disable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Mirror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Mode)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8287" y="903350"/>
            <a:ext cx="2457450" cy="2141855"/>
            <a:chOff x="268287" y="903350"/>
            <a:chExt cx="2457450" cy="214185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7192" y="2917190"/>
              <a:ext cx="228600" cy="1280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1781175"/>
              <a:ext cx="161925" cy="1619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059050"/>
              <a:ext cx="16192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336800"/>
              <a:ext cx="161925" cy="1619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3710" y="-56007"/>
            <a:ext cx="34944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aseline="-8101" dirty="0">
                <a:solidFill>
                  <a:srgbClr val="FFFFFF"/>
                </a:solidFill>
              </a:rPr>
              <a:t>21</a:t>
            </a:r>
            <a:r>
              <a:rPr sz="7200" spc="-104" baseline="-8101" dirty="0">
                <a:solidFill>
                  <a:srgbClr val="FFFFFF"/>
                </a:solidFill>
              </a:rPr>
              <a:t> </a:t>
            </a:r>
            <a:r>
              <a:rPr sz="2200" dirty="0"/>
              <a:t>Probe</a:t>
            </a:r>
            <a:r>
              <a:rPr sz="2200" spc="-40" dirty="0"/>
              <a:t> </a:t>
            </a:r>
            <a:r>
              <a:rPr sz="2200" dirty="0"/>
              <a:t>&amp;</a:t>
            </a:r>
            <a:r>
              <a:rPr sz="2200" spc="-45" dirty="0"/>
              <a:t> </a:t>
            </a:r>
            <a:r>
              <a:rPr sz="2200" dirty="0"/>
              <a:t>Result</a:t>
            </a:r>
            <a:r>
              <a:rPr sz="2200" spc="-20" dirty="0"/>
              <a:t> </a:t>
            </a:r>
            <a:r>
              <a:rPr sz="2200" spc="-25" dirty="0"/>
              <a:t>Tag</a:t>
            </a:r>
            <a:endParaRPr sz="2200"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450" y="1285875"/>
            <a:ext cx="174624" cy="17462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7680" y="1305813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1800" y="2614676"/>
            <a:ext cx="161925" cy="742950"/>
            <a:chOff x="431800" y="2614676"/>
            <a:chExt cx="161925" cy="74295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614676"/>
              <a:ext cx="161925" cy="1619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892425"/>
              <a:ext cx="161925" cy="1619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3195574"/>
              <a:ext cx="161925" cy="16205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62280" y="1761236"/>
            <a:ext cx="1791335" cy="158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21717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[Close]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1005"/>
              </a:spcBef>
              <a:tabLst>
                <a:tab pos="21717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Result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&gt; Advanced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&gt;</a:t>
            </a:r>
            <a:r>
              <a:rPr sz="9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[Probe]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  <a:tabLst>
                <a:tab pos="21717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[Max]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994"/>
              </a:spcBef>
              <a:tabLst>
                <a:tab pos="21717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[Min]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1010"/>
              </a:spcBef>
              <a:tabLst>
                <a:tab pos="21717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Enter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[Node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ID(3664)]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95"/>
              </a:spcBef>
              <a:tabLst>
                <a:tab pos="217170" algn="l"/>
              </a:tabLst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350" baseline="6172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1350" spc="-67" baseline="6172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00" b="1" baseline="5555" dirty="0">
                <a:latin typeface="Arial"/>
                <a:cs typeface="Arial"/>
              </a:rPr>
              <a:t>[Enter]</a:t>
            </a:r>
            <a:r>
              <a:rPr sz="1500" b="1" spc="-22" baseline="5555" dirty="0">
                <a:latin typeface="Arial"/>
                <a:cs typeface="Arial"/>
              </a:rPr>
              <a:t> </a:t>
            </a:r>
            <a:r>
              <a:rPr sz="1350" spc="-15" baseline="6172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1350" baseline="6172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18446" y="665266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97301" y="1025525"/>
            <a:ext cx="5354955" cy="5160645"/>
            <a:chOff x="3297301" y="1025525"/>
            <a:chExt cx="5354955" cy="516064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4175" y="4152836"/>
              <a:ext cx="647700" cy="2174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7301" y="2403475"/>
              <a:ext cx="3601973" cy="37822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45226" y="1025525"/>
              <a:ext cx="2906649" cy="27559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4453" y="2327250"/>
              <a:ext cx="235072" cy="23497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698363" y="2361057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27777" y="3132073"/>
            <a:ext cx="234997" cy="23507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601714" y="316610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20075" y="4408551"/>
            <a:ext cx="215900" cy="21590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284591" y="4433061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35656" y="3132073"/>
            <a:ext cx="234994" cy="23507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809234" y="316610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34126" y="2406650"/>
            <a:ext cx="2647950" cy="1941830"/>
          </a:xfrm>
          <a:custGeom>
            <a:avLst/>
            <a:gdLst/>
            <a:ahLst/>
            <a:cxnLst/>
            <a:rect l="l" t="t" r="r" b="b"/>
            <a:pathLst>
              <a:path w="2647950" h="1941829">
                <a:moveTo>
                  <a:pt x="50800" y="136525"/>
                </a:moveTo>
                <a:lnTo>
                  <a:pt x="2647950" y="136525"/>
                </a:lnTo>
                <a:lnTo>
                  <a:pt x="2647950" y="0"/>
                </a:lnTo>
                <a:lnTo>
                  <a:pt x="50800" y="0"/>
                </a:lnTo>
                <a:lnTo>
                  <a:pt x="50800" y="136525"/>
                </a:lnTo>
                <a:close/>
              </a:path>
              <a:path w="2647950" h="1941829">
                <a:moveTo>
                  <a:pt x="0" y="1130300"/>
                </a:moveTo>
                <a:lnTo>
                  <a:pt x="650875" y="1130300"/>
                </a:lnTo>
                <a:lnTo>
                  <a:pt x="650875" y="993775"/>
                </a:lnTo>
                <a:lnTo>
                  <a:pt x="0" y="993775"/>
                </a:lnTo>
                <a:lnTo>
                  <a:pt x="0" y="1130300"/>
                </a:lnTo>
                <a:close/>
              </a:path>
              <a:path w="2647950" h="1941829">
                <a:moveTo>
                  <a:pt x="700024" y="1131951"/>
                </a:moveTo>
                <a:lnTo>
                  <a:pt x="1331849" y="1131951"/>
                </a:lnTo>
                <a:lnTo>
                  <a:pt x="1331849" y="995426"/>
                </a:lnTo>
                <a:lnTo>
                  <a:pt x="700024" y="995426"/>
                </a:lnTo>
                <a:lnTo>
                  <a:pt x="700024" y="1131951"/>
                </a:lnTo>
                <a:close/>
              </a:path>
              <a:path w="2647950" h="1941829">
                <a:moveTo>
                  <a:pt x="2424049" y="1941449"/>
                </a:moveTo>
                <a:lnTo>
                  <a:pt x="2585974" y="1941449"/>
                </a:lnTo>
                <a:lnTo>
                  <a:pt x="2585974" y="1779524"/>
                </a:lnTo>
                <a:lnTo>
                  <a:pt x="2424049" y="1779524"/>
                </a:lnTo>
                <a:lnTo>
                  <a:pt x="2424049" y="1941449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57575" y="1004950"/>
            <a:ext cx="2225675" cy="3745229"/>
            <a:chOff x="3457575" y="1004950"/>
            <a:chExt cx="2225675" cy="37452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1004950"/>
              <a:ext cx="2178050" cy="37448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7575" y="3924299"/>
              <a:ext cx="234950" cy="2349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7776" y="5205348"/>
            <a:ext cx="4227830" cy="276860"/>
            <a:chOff x="3287776" y="5205348"/>
            <a:chExt cx="4227830" cy="276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3201" y="5265737"/>
              <a:ext cx="4002024" cy="2163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7776" y="5205348"/>
              <a:ext cx="234950" cy="2350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30853" y="395820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98778" y="1644625"/>
            <a:ext cx="2105660" cy="2499360"/>
            <a:chOff x="3398778" y="1644625"/>
            <a:chExt cx="2105660" cy="2499360"/>
          </a:xfrm>
        </p:grpSpPr>
        <p:sp>
          <p:nvSpPr>
            <p:cNvPr id="13" name="object 13"/>
            <p:cNvSpPr/>
            <p:nvPr/>
          </p:nvSpPr>
          <p:spPr>
            <a:xfrm>
              <a:off x="3671950" y="1681162"/>
              <a:ext cx="1825625" cy="2456180"/>
            </a:xfrm>
            <a:custGeom>
              <a:avLst/>
              <a:gdLst/>
              <a:ahLst/>
              <a:cxnLst/>
              <a:rect l="l" t="t" r="r" b="b"/>
              <a:pathLst>
                <a:path w="1825625" h="2456179">
                  <a:moveTo>
                    <a:pt x="0" y="201612"/>
                  </a:moveTo>
                  <a:lnTo>
                    <a:pt x="1825625" y="201612"/>
                  </a:lnTo>
                  <a:lnTo>
                    <a:pt x="18256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  <a:path w="1825625" h="2456179">
                  <a:moveTo>
                    <a:pt x="44450" y="2455862"/>
                  </a:moveTo>
                  <a:lnTo>
                    <a:pt x="1112837" y="2455862"/>
                  </a:lnTo>
                  <a:lnTo>
                    <a:pt x="1112837" y="2311400"/>
                  </a:lnTo>
                  <a:lnTo>
                    <a:pt x="44450" y="2311400"/>
                  </a:lnTo>
                  <a:lnTo>
                    <a:pt x="44450" y="245586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8778" y="1644625"/>
              <a:ext cx="235072" cy="23497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472053" y="1678304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75050" y="5281676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0" y="184150"/>
                </a:moveTo>
                <a:lnTo>
                  <a:pt x="195262" y="184150"/>
                </a:lnTo>
                <a:lnTo>
                  <a:pt x="195262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61182" y="523958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3050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9704" y="2936874"/>
            <a:ext cx="913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[Zoom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All]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1800" y="1293875"/>
            <a:ext cx="161925" cy="1793875"/>
            <a:chOff x="431800" y="1293875"/>
            <a:chExt cx="161925" cy="179387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800" y="1600199"/>
              <a:ext cx="161925" cy="1619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800" y="2470150"/>
              <a:ext cx="161925" cy="1619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800" y="2925825"/>
              <a:ext cx="161925" cy="16192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87680" y="2939923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3050" y="908113"/>
            <a:ext cx="2447925" cy="201930"/>
          </a:xfrm>
          <a:custGeom>
            <a:avLst/>
            <a:gdLst/>
            <a:ahLst/>
            <a:cxnLst/>
            <a:rect l="l" t="t" r="r" b="b"/>
            <a:pathLst>
              <a:path w="2447925" h="201930">
                <a:moveTo>
                  <a:pt x="0" y="201612"/>
                </a:moveTo>
                <a:lnTo>
                  <a:pt x="2447925" y="201612"/>
                </a:lnTo>
                <a:lnTo>
                  <a:pt x="2447925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</a:pathLst>
          </a:custGeom>
          <a:ln w="952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12750" y="1285875"/>
            <a:ext cx="2169160" cy="3824604"/>
            <a:chOff x="412750" y="1285875"/>
            <a:chExt cx="2169160" cy="3824604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450" y="1285875"/>
              <a:ext cx="174624" cy="1746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17512" y="4714875"/>
              <a:ext cx="2159635" cy="0"/>
            </a:xfrm>
            <a:custGeom>
              <a:avLst/>
              <a:gdLst/>
              <a:ahLst/>
              <a:cxnLst/>
              <a:rect l="l" t="t" r="r" b="b"/>
              <a:pathLst>
                <a:path w="2159635">
                  <a:moveTo>
                    <a:pt x="0" y="0"/>
                  </a:moveTo>
                  <a:lnTo>
                    <a:pt x="2159063" y="0"/>
                  </a:lnTo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450" y="4935601"/>
              <a:ext cx="174625" cy="17462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46227" y="4851040"/>
            <a:ext cx="1889125" cy="4578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575" baseline="2645" dirty="0">
                <a:solidFill>
                  <a:srgbClr val="D60E0E"/>
                </a:solidFill>
                <a:latin typeface="Webdings"/>
                <a:cs typeface="Webdings"/>
              </a:rPr>
              <a:t></a:t>
            </a:r>
            <a:r>
              <a:rPr sz="1575" spc="187" baseline="2645" dirty="0">
                <a:solidFill>
                  <a:srgbClr val="D60E0E"/>
                </a:solidFill>
                <a:latin typeface="Times New Roman"/>
                <a:cs typeface="Times New Roman"/>
              </a:rPr>
              <a:t> 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“(</a:t>
            </a:r>
            <a:r>
              <a:rPr sz="900" spc="180" dirty="0">
                <a:solidFill>
                  <a:srgbClr val="4D4D4D"/>
                </a:solidFill>
                <a:latin typeface="Arial MT"/>
                <a:cs typeface="Arial MT"/>
              </a:rPr>
              <a:t>  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):</a:t>
            </a:r>
            <a:r>
              <a:rPr sz="900" spc="-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ABS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x, y”,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&lt;</a:t>
            </a:r>
            <a:r>
              <a:rPr sz="900" spc="180" dirty="0">
                <a:solidFill>
                  <a:srgbClr val="4D4D4D"/>
                </a:solidFill>
                <a:latin typeface="Arial MT"/>
                <a:cs typeface="Arial MT"/>
              </a:rPr>
              <a:t> 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&gt;:</a:t>
            </a:r>
            <a:r>
              <a:rPr sz="9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“REL</a:t>
            </a:r>
            <a:r>
              <a:rPr sz="900" spc="-8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dx,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dy”</a:t>
            </a:r>
            <a:endParaRPr sz="900">
              <a:latin typeface="Arial MT"/>
              <a:cs typeface="Arial MT"/>
            </a:endParaRPr>
          </a:p>
          <a:p>
            <a:pPr marL="260350">
              <a:lnSpc>
                <a:spcPct val="100000"/>
              </a:lnSpc>
              <a:spcBef>
                <a:spcPts val="484"/>
              </a:spcBef>
            </a:pP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&lt;525&gt;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same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as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&lt;525,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0&gt;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96962" y="2198751"/>
            <a:ext cx="174625" cy="17462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87680" y="1297940"/>
            <a:ext cx="2204720" cy="155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9177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87500"/>
              <a:buFont typeface="Arial"/>
              <a:buAutoNum type="arabicPlain"/>
              <a:tabLst>
                <a:tab pos="191770" algn="l"/>
              </a:tabLst>
            </a:pPr>
            <a:r>
              <a:rPr sz="800" dirty="0">
                <a:solidFill>
                  <a:srgbClr val="4D4D4D"/>
                </a:solidFill>
                <a:latin typeface="Arial MT"/>
                <a:cs typeface="Arial MT"/>
              </a:rPr>
              <a:t>Check</a:t>
            </a:r>
            <a:r>
              <a:rPr sz="8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D4D4D"/>
                </a:solidFill>
                <a:latin typeface="Arial MT"/>
                <a:cs typeface="Arial MT"/>
              </a:rPr>
              <a:t>on</a:t>
            </a:r>
            <a:r>
              <a:rPr sz="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b="1" dirty="0">
                <a:latin typeface="Arial"/>
                <a:cs typeface="Arial"/>
              </a:rPr>
              <a:t>[Link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Start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and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End</a:t>
            </a:r>
            <a:r>
              <a:rPr sz="900" b="1" spc="4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Point]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AutoNum type="arabicPlain"/>
            </a:pPr>
            <a:endParaRPr sz="900">
              <a:latin typeface="Arial"/>
              <a:cs typeface="Arial"/>
            </a:endParaRPr>
          </a:p>
          <a:p>
            <a:pPr marL="191770" indent="-191770">
              <a:lnSpc>
                <a:spcPct val="100000"/>
              </a:lnSpc>
              <a:buClr>
                <a:srgbClr val="FFFFFF"/>
              </a:buClr>
              <a:buSzPct val="77777"/>
              <a:buAutoNum type="arabicPlain"/>
              <a:tabLst>
                <a:tab pos="191770" algn="l"/>
              </a:tabLst>
            </a:pPr>
            <a:r>
              <a:rPr sz="1350" baseline="6172" dirty="0">
                <a:solidFill>
                  <a:srgbClr val="4D4D4D"/>
                </a:solidFill>
                <a:latin typeface="Arial MT"/>
                <a:cs typeface="Arial MT"/>
              </a:rPr>
              <a:t>Location</a:t>
            </a:r>
            <a:r>
              <a:rPr sz="1350" spc="-60" baseline="6172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350" baseline="6172" dirty="0">
                <a:solidFill>
                  <a:srgbClr val="4D4D4D"/>
                </a:solidFill>
                <a:latin typeface="Arial MT"/>
                <a:cs typeface="Arial MT"/>
              </a:rPr>
              <a:t>: (0)</a:t>
            </a:r>
            <a:r>
              <a:rPr sz="1350" spc="-15" baseline="6172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350" baseline="6172" dirty="0">
                <a:solidFill>
                  <a:srgbClr val="4D4D4D"/>
                </a:solidFill>
                <a:latin typeface="Arial MT"/>
                <a:cs typeface="Arial MT"/>
              </a:rPr>
              <a:t>, &lt;525&gt;</a:t>
            </a:r>
            <a:r>
              <a:rPr sz="1350" spc="-30" baseline="6172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350" baseline="6172" dirty="0">
                <a:solidFill>
                  <a:srgbClr val="4D4D4D"/>
                </a:solidFill>
                <a:latin typeface="Arial MT"/>
                <a:cs typeface="Arial MT"/>
              </a:rPr>
              <a:t>, &lt;175,</a:t>
            </a:r>
            <a:r>
              <a:rPr sz="1350" spc="-37" baseline="6172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350" baseline="6172" dirty="0">
                <a:solidFill>
                  <a:srgbClr val="4D4D4D"/>
                </a:solidFill>
                <a:latin typeface="Arial MT"/>
                <a:cs typeface="Arial MT"/>
              </a:rPr>
              <a:t>250&gt;</a:t>
            </a:r>
            <a:r>
              <a:rPr sz="1350" spc="-15" baseline="6172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350" spc="-75" baseline="6172" dirty="0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endParaRPr sz="1350" baseline="6172">
              <a:latin typeface="Arial MT"/>
              <a:cs typeface="Arial MT"/>
            </a:endParaRPr>
          </a:p>
          <a:p>
            <a:pPr marL="191770">
              <a:lnSpc>
                <a:spcPct val="100000"/>
              </a:lnSpc>
              <a:spcBef>
                <a:spcPts val="58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&lt;0,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50&gt;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 &lt;500,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80&gt;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 &lt;60,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270&gt;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endParaRPr sz="900">
              <a:latin typeface="Arial MT"/>
              <a:cs typeface="Arial MT"/>
            </a:endParaRPr>
          </a:p>
          <a:p>
            <a:pPr marL="191770">
              <a:lnSpc>
                <a:spcPct val="100000"/>
              </a:lnSpc>
              <a:spcBef>
                <a:spcPts val="51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&lt;340&gt;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 &lt;0,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30&gt;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 &lt;-1500&gt;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&lt;0,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1120&gt;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endParaRPr sz="900">
              <a:latin typeface="Arial MT"/>
              <a:cs typeface="Arial MT"/>
            </a:endParaRPr>
          </a:p>
          <a:p>
            <a:pPr marL="191770">
              <a:lnSpc>
                <a:spcPct val="100000"/>
              </a:lnSpc>
              <a:spcBef>
                <a:spcPts val="365"/>
              </a:spcBef>
            </a:pP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&lt;-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100&gt;</a:t>
            </a:r>
            <a:r>
              <a:rPr sz="900" spc="3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75" spc="-75" baseline="2645" dirty="0">
                <a:solidFill>
                  <a:srgbClr val="D60E0E"/>
                </a:solidFill>
                <a:latin typeface="Webdings"/>
                <a:cs typeface="Webdings"/>
              </a:rPr>
              <a:t></a:t>
            </a:r>
            <a:endParaRPr sz="1575" baseline="2645">
              <a:latin typeface="Webdings"/>
              <a:cs typeface="Webdings"/>
            </a:endParaRPr>
          </a:p>
          <a:p>
            <a:pPr marL="191770" marR="247650" indent="-192405">
              <a:lnSpc>
                <a:spcPct val="162500"/>
              </a:lnSpc>
              <a:spcBef>
                <a:spcPts val="270"/>
              </a:spcBef>
              <a:buClr>
                <a:srgbClr val="FFFFFF"/>
              </a:buClr>
              <a:buSzPct val="77777"/>
              <a:buAutoNum type="arabicPlain" startAt="3"/>
              <a:tabLst>
                <a:tab pos="19177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Right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Mouse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in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Work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Window</a:t>
            </a:r>
            <a:r>
              <a:rPr sz="900" spc="-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(to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Stop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Polyline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Drawing)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95936" y="1225486"/>
            <a:ext cx="3019425" cy="3435350"/>
            <a:chOff x="6095936" y="1225486"/>
            <a:chExt cx="3019425" cy="3435350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05524" y="1235075"/>
              <a:ext cx="3000375" cy="34163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100698" y="1230249"/>
              <a:ext cx="3009900" cy="3425825"/>
            </a:xfrm>
            <a:custGeom>
              <a:avLst/>
              <a:gdLst/>
              <a:ahLst/>
              <a:cxnLst/>
              <a:rect l="l" t="t" r="r" b="b"/>
              <a:pathLst>
                <a:path w="3009900" h="3425825">
                  <a:moveTo>
                    <a:pt x="0" y="3425825"/>
                  </a:moveTo>
                  <a:lnTo>
                    <a:pt x="3009900" y="3425825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3425825"/>
                  </a:lnTo>
                  <a:close/>
                </a:path>
              </a:pathLst>
            </a:custGeom>
            <a:ln w="952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148588" y="240868"/>
            <a:ext cx="3423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Geometry</a:t>
            </a:r>
            <a:r>
              <a:rPr sz="1400" i="1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Point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&amp;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Curve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Polyline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410" y="6648094"/>
            <a:ext cx="166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midas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NX</a:t>
            </a:r>
            <a:r>
              <a:rPr sz="900" spc="240" dirty="0">
                <a:latin typeface="Arial MT"/>
                <a:cs typeface="Arial MT"/>
              </a:rPr>
              <a:t> </a:t>
            </a:r>
            <a:r>
              <a:rPr sz="900" b="1" i="1" dirty="0">
                <a:latin typeface="Arial"/>
                <a:cs typeface="Arial"/>
              </a:rPr>
              <a:t>Training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Series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360362" y="3175"/>
                </a:moveTo>
                <a:lnTo>
                  <a:pt x="360362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440176" y="1076325"/>
            <a:ext cx="2178050" cy="3743325"/>
            <a:chOff x="3440176" y="1076325"/>
            <a:chExt cx="2178050" cy="37433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0176" y="1076325"/>
              <a:ext cx="2178050" cy="37433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80001" y="4543361"/>
              <a:ext cx="471805" cy="176530"/>
            </a:xfrm>
            <a:custGeom>
              <a:avLst/>
              <a:gdLst/>
              <a:ahLst/>
              <a:cxnLst/>
              <a:rect l="l" t="t" r="r" b="b"/>
              <a:pathLst>
                <a:path w="471804" h="176529">
                  <a:moveTo>
                    <a:pt x="0" y="176212"/>
                  </a:moveTo>
                  <a:lnTo>
                    <a:pt x="471487" y="176212"/>
                  </a:lnTo>
                  <a:lnTo>
                    <a:pt x="471487" y="0"/>
                  </a:lnTo>
                  <a:lnTo>
                    <a:pt x="0" y="0"/>
                  </a:lnTo>
                  <a:lnTo>
                    <a:pt x="0" y="17621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3654" y="4479900"/>
              <a:ext cx="235072" cy="2349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7309" y="4514215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1293875"/>
            <a:ext cx="161925" cy="1619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800" y="1916176"/>
            <a:ext cx="161925" cy="1619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800" y="2390775"/>
            <a:ext cx="161925" cy="1619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800" y="2867025"/>
            <a:ext cx="161925" cy="1619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800" y="3751326"/>
            <a:ext cx="161925" cy="161925"/>
          </a:xfrm>
          <a:prstGeom prst="rect">
            <a:avLst/>
          </a:prstGeom>
        </p:spPr>
      </p:pic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68287" y="898588"/>
          <a:ext cx="2447925" cy="5419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70">
                <a:tc gridSpan="2">
                  <a:txBody>
                    <a:bodyPr/>
                    <a:lstStyle/>
                    <a:p>
                      <a:pPr marL="783590">
                        <a:lnSpc>
                          <a:spcPts val="1510"/>
                        </a:lnSpc>
                      </a:pPr>
                      <a:r>
                        <a:rPr sz="14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60E0E"/>
                      </a:solidFill>
                      <a:prstDash val="solid"/>
                    </a:lnL>
                    <a:lnR w="9525">
                      <a:solidFill>
                        <a:srgbClr val="D60E0E"/>
                      </a:solidFill>
                      <a:prstDash val="solid"/>
                    </a:lnR>
                    <a:lnB w="12700">
                      <a:solidFill>
                        <a:srgbClr val="D60E0E"/>
                      </a:solidFill>
                      <a:prstDash val="solid"/>
                    </a:lnB>
                    <a:solidFill>
                      <a:srgbClr val="D60E0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T w="12700">
                      <a:solidFill>
                        <a:srgbClr val="D60E0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Check</a:t>
                      </a:r>
                      <a:r>
                        <a:rPr sz="900" spc="-3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off</a:t>
                      </a:r>
                      <a:r>
                        <a:rPr sz="900" spc="2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[Link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Start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End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R w="9525">
                      <a:solidFill>
                        <a:srgbClr val="DDDDDD"/>
                      </a:solidFill>
                      <a:prstDash val="solid"/>
                    </a:lnR>
                    <a:lnT w="12700">
                      <a:solidFill>
                        <a:srgbClr val="D60E0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Point]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ts val="750"/>
                        </a:lnSpc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Location</a:t>
                      </a:r>
                      <a:r>
                        <a:rPr sz="900" spc="-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“(0,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350),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&lt;180&gt;,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&lt;50,50&gt;,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&lt;0,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180&gt;,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&lt;-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50,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50&gt;,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&lt;-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180&gt;”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4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Right</a:t>
                      </a:r>
                      <a:r>
                        <a:rPr sz="900" spc="-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Mouse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Button</a:t>
                      </a:r>
                      <a:r>
                        <a:rPr sz="9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900" spc="-1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Work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Window</a:t>
                      </a:r>
                      <a:r>
                        <a:rPr sz="900" spc="-5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(to</a:t>
                      </a:r>
                      <a:r>
                        <a:rPr sz="900" spc="-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Stop</a:t>
                      </a:r>
                      <a:r>
                        <a:rPr sz="900" spc="-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Polyline</a:t>
                      </a:r>
                      <a:r>
                        <a:rPr sz="9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Drawing)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714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Location</a:t>
                      </a:r>
                      <a:r>
                        <a:rPr sz="900" spc="-5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“(300,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350)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&lt;450&gt;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,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&lt;400,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50&gt;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,&lt;50,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250&gt;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&lt;-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200,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10&gt;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,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&lt;-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500&gt;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,&lt;-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240,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80&gt;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&lt;0,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180&gt;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,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&lt;40,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50&gt;”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625"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9525">
                      <a:solidFill>
                        <a:srgbClr val="DDDDDD"/>
                      </a:solidFill>
                      <a:prstDash val="solid"/>
                    </a:lnL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4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[Cancel]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Button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48894" marB="0">
                    <a:lnR w="9525">
                      <a:solidFill>
                        <a:srgbClr val="DDDDDD"/>
                      </a:solidFill>
                      <a:prstDash val="solid"/>
                    </a:lnR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6167437" y="2544762"/>
            <a:ext cx="3075305" cy="3530600"/>
            <a:chOff x="6167437" y="2544762"/>
            <a:chExt cx="3075305" cy="353060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7025" y="2554287"/>
              <a:ext cx="3055874" cy="35115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72200" y="2549525"/>
              <a:ext cx="3065780" cy="3521075"/>
            </a:xfrm>
            <a:custGeom>
              <a:avLst/>
              <a:gdLst/>
              <a:ahLst/>
              <a:cxnLst/>
              <a:rect l="l" t="t" r="r" b="b"/>
              <a:pathLst>
                <a:path w="3065779" h="3521075">
                  <a:moveTo>
                    <a:pt x="0" y="3521075"/>
                  </a:moveTo>
                  <a:lnTo>
                    <a:pt x="3065399" y="3521075"/>
                  </a:lnTo>
                  <a:lnTo>
                    <a:pt x="3065399" y="0"/>
                  </a:lnTo>
                  <a:lnTo>
                    <a:pt x="0" y="0"/>
                  </a:lnTo>
                  <a:lnTo>
                    <a:pt x="0" y="3521075"/>
                  </a:lnTo>
                  <a:close/>
                </a:path>
              </a:pathLst>
            </a:custGeom>
            <a:ln w="952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48588" y="240868"/>
            <a:ext cx="3423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Geometry</a:t>
            </a:r>
            <a:r>
              <a:rPr sz="1400" i="1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Point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&amp;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Curve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Polyline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84550" y="3984625"/>
            <a:ext cx="234950" cy="23495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457702" y="401853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81401" y="1706498"/>
            <a:ext cx="2346325" cy="2490915"/>
            <a:chOff x="3081401" y="1706498"/>
            <a:chExt cx="2346325" cy="2490915"/>
          </a:xfrm>
        </p:grpSpPr>
        <p:sp>
          <p:nvSpPr>
            <p:cNvPr id="25" name="object 25"/>
            <p:cNvSpPr/>
            <p:nvPr/>
          </p:nvSpPr>
          <p:spPr>
            <a:xfrm>
              <a:off x="3602101" y="1749488"/>
              <a:ext cx="1825625" cy="2447925"/>
            </a:xfrm>
            <a:custGeom>
              <a:avLst/>
              <a:gdLst/>
              <a:ahLst/>
              <a:cxnLst/>
              <a:rect l="l" t="t" r="r" b="b"/>
              <a:pathLst>
                <a:path w="1825625" h="2447925">
                  <a:moveTo>
                    <a:pt x="0" y="201612"/>
                  </a:moveTo>
                  <a:lnTo>
                    <a:pt x="1825625" y="201612"/>
                  </a:lnTo>
                  <a:lnTo>
                    <a:pt x="18256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  <a:path w="1825625" h="2447925">
                  <a:moveTo>
                    <a:pt x="41275" y="2447861"/>
                  </a:moveTo>
                  <a:lnTo>
                    <a:pt x="1109662" y="2447861"/>
                  </a:lnTo>
                  <a:lnTo>
                    <a:pt x="1109662" y="2303399"/>
                  </a:lnTo>
                  <a:lnTo>
                    <a:pt x="41275" y="2303399"/>
                  </a:lnTo>
                  <a:lnTo>
                    <a:pt x="41275" y="24478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5831" y="1706498"/>
              <a:ext cx="234994" cy="2350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1401" y="1716150"/>
              <a:ext cx="203154" cy="20002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145027" y="1740153"/>
            <a:ext cx="343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700" algn="l"/>
              </a:tabLst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454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8287" y="903350"/>
            <a:ext cx="2457450" cy="5427980"/>
            <a:chOff x="268287" y="903350"/>
            <a:chExt cx="2457450" cy="5427980"/>
          </a:xfrm>
        </p:grpSpPr>
        <p:sp>
          <p:nvSpPr>
            <p:cNvPr id="5" name="object 5"/>
            <p:cNvSpPr/>
            <p:nvPr/>
          </p:nvSpPr>
          <p:spPr>
            <a:xfrm>
              <a:off x="273050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571624"/>
              <a:ext cx="161925" cy="1619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1865375"/>
              <a:ext cx="161925" cy="1619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2141473"/>
              <a:ext cx="161925" cy="1620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2750" y="1285875"/>
            <a:ext cx="2169160" cy="3824604"/>
            <a:chOff x="412750" y="1285875"/>
            <a:chExt cx="2169160" cy="3824604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450" y="1285875"/>
              <a:ext cx="174624" cy="1746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512" y="4714875"/>
              <a:ext cx="2159635" cy="0"/>
            </a:xfrm>
            <a:custGeom>
              <a:avLst/>
              <a:gdLst/>
              <a:ahLst/>
              <a:cxnLst/>
              <a:rect l="l" t="t" r="r" b="b"/>
              <a:pathLst>
                <a:path w="2159635">
                  <a:moveTo>
                    <a:pt x="0" y="0"/>
                  </a:moveTo>
                  <a:lnTo>
                    <a:pt x="2159063" y="0"/>
                  </a:lnTo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2492375"/>
              <a:ext cx="161925" cy="1619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450" y="4935473"/>
              <a:ext cx="174625" cy="17475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46227" y="4851040"/>
            <a:ext cx="1889125" cy="4578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575" baseline="2645" dirty="0">
                <a:solidFill>
                  <a:srgbClr val="D60E0E"/>
                </a:solidFill>
                <a:latin typeface="Webdings"/>
                <a:cs typeface="Webdings"/>
              </a:rPr>
              <a:t></a:t>
            </a:r>
            <a:r>
              <a:rPr sz="1575" spc="187" baseline="2645" dirty="0">
                <a:solidFill>
                  <a:srgbClr val="D60E0E"/>
                </a:solidFill>
                <a:latin typeface="Times New Roman"/>
                <a:cs typeface="Times New Roman"/>
              </a:rPr>
              <a:t> 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“(</a:t>
            </a:r>
            <a:r>
              <a:rPr sz="900" spc="180" dirty="0">
                <a:solidFill>
                  <a:srgbClr val="4D4D4D"/>
                </a:solidFill>
                <a:latin typeface="Arial MT"/>
                <a:cs typeface="Arial MT"/>
              </a:rPr>
              <a:t>  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):</a:t>
            </a:r>
            <a:r>
              <a:rPr sz="900" spc="-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ABS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x, y”,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&lt;</a:t>
            </a:r>
            <a:r>
              <a:rPr sz="900" spc="180" dirty="0">
                <a:solidFill>
                  <a:srgbClr val="4D4D4D"/>
                </a:solidFill>
                <a:latin typeface="Arial MT"/>
                <a:cs typeface="Arial MT"/>
              </a:rPr>
              <a:t> 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&gt;:</a:t>
            </a:r>
            <a:r>
              <a:rPr sz="9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“REL</a:t>
            </a:r>
            <a:r>
              <a:rPr sz="900" spc="-8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dx,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dy”</a:t>
            </a:r>
            <a:endParaRPr sz="900">
              <a:latin typeface="Arial MT"/>
              <a:cs typeface="Arial MT"/>
            </a:endParaRPr>
          </a:p>
          <a:p>
            <a:pPr marL="260350">
              <a:lnSpc>
                <a:spcPct val="100000"/>
              </a:lnSpc>
              <a:spcBef>
                <a:spcPts val="484"/>
              </a:spcBef>
            </a:pP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&lt;525&gt;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same</a:t>
            </a:r>
            <a:r>
              <a:rPr sz="9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as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&lt;525,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0&gt;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8588" y="240868"/>
            <a:ext cx="3128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Geometry</a:t>
            </a:r>
            <a:r>
              <a:rPr sz="1400" i="1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Point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&amp;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Curve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Circle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65452" y="912875"/>
            <a:ext cx="2481580" cy="2713355"/>
            <a:chOff x="3165452" y="912875"/>
            <a:chExt cx="2481580" cy="271335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5800" y="912875"/>
              <a:ext cx="2421001" cy="27129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5452" y="2258948"/>
              <a:ext cx="234997" cy="23507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007100" y="1371600"/>
            <a:ext cx="2635250" cy="2057400"/>
            <a:chOff x="6007100" y="1371600"/>
            <a:chExt cx="2635250" cy="205740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7425" y="1371600"/>
              <a:ext cx="2574925" cy="20574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7100" y="2174875"/>
              <a:ext cx="234950" cy="23495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079478" y="3829050"/>
            <a:ext cx="4221480" cy="2555240"/>
            <a:chOff x="3079478" y="3829050"/>
            <a:chExt cx="4221480" cy="255524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9478" y="3829050"/>
              <a:ext cx="4221315" cy="255465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411601" y="4565650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79">
                  <a:moveTo>
                    <a:pt x="0" y="72262"/>
                  </a:moveTo>
                  <a:lnTo>
                    <a:pt x="5663" y="44148"/>
                  </a:lnTo>
                  <a:lnTo>
                    <a:pt x="21113" y="21177"/>
                  </a:lnTo>
                  <a:lnTo>
                    <a:pt x="44041" y="5683"/>
                  </a:lnTo>
                  <a:lnTo>
                    <a:pt x="72136" y="0"/>
                  </a:lnTo>
                  <a:lnTo>
                    <a:pt x="100250" y="5683"/>
                  </a:lnTo>
                  <a:lnTo>
                    <a:pt x="123221" y="21177"/>
                  </a:lnTo>
                  <a:lnTo>
                    <a:pt x="138715" y="44148"/>
                  </a:lnTo>
                  <a:lnTo>
                    <a:pt x="144399" y="72262"/>
                  </a:lnTo>
                  <a:lnTo>
                    <a:pt x="138715" y="100377"/>
                  </a:lnTo>
                  <a:lnTo>
                    <a:pt x="123221" y="123348"/>
                  </a:lnTo>
                  <a:lnTo>
                    <a:pt x="100250" y="138842"/>
                  </a:lnTo>
                  <a:lnTo>
                    <a:pt x="72136" y="144525"/>
                  </a:lnTo>
                  <a:lnTo>
                    <a:pt x="44041" y="138842"/>
                  </a:lnTo>
                  <a:lnTo>
                    <a:pt x="21113" y="123348"/>
                  </a:lnTo>
                  <a:lnTo>
                    <a:pt x="5663" y="100377"/>
                  </a:lnTo>
                  <a:lnTo>
                    <a:pt x="0" y="7226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30550" y="4549775"/>
              <a:ext cx="163575" cy="1619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40075" y="5551551"/>
              <a:ext cx="1922780" cy="151130"/>
            </a:xfrm>
            <a:custGeom>
              <a:avLst/>
              <a:gdLst/>
              <a:ahLst/>
              <a:cxnLst/>
              <a:rect l="l" t="t" r="r" b="b"/>
              <a:pathLst>
                <a:path w="1922779" h="151129">
                  <a:moveTo>
                    <a:pt x="1778000" y="78511"/>
                  </a:moveTo>
                  <a:lnTo>
                    <a:pt x="1783683" y="50407"/>
                  </a:lnTo>
                  <a:lnTo>
                    <a:pt x="1799177" y="27471"/>
                  </a:lnTo>
                  <a:lnTo>
                    <a:pt x="1822148" y="12015"/>
                  </a:lnTo>
                  <a:lnTo>
                    <a:pt x="1850263" y="6350"/>
                  </a:lnTo>
                  <a:lnTo>
                    <a:pt x="1878377" y="12015"/>
                  </a:lnTo>
                  <a:lnTo>
                    <a:pt x="1901348" y="27471"/>
                  </a:lnTo>
                  <a:lnTo>
                    <a:pt x="1916842" y="50407"/>
                  </a:lnTo>
                  <a:lnTo>
                    <a:pt x="1922526" y="78511"/>
                  </a:lnTo>
                  <a:lnTo>
                    <a:pt x="1916842" y="106632"/>
                  </a:lnTo>
                  <a:lnTo>
                    <a:pt x="1901348" y="129593"/>
                  </a:lnTo>
                  <a:lnTo>
                    <a:pt x="1878377" y="145073"/>
                  </a:lnTo>
                  <a:lnTo>
                    <a:pt x="1850263" y="150749"/>
                  </a:lnTo>
                  <a:lnTo>
                    <a:pt x="1822148" y="145073"/>
                  </a:lnTo>
                  <a:lnTo>
                    <a:pt x="1799177" y="129593"/>
                  </a:lnTo>
                  <a:lnTo>
                    <a:pt x="1783683" y="106632"/>
                  </a:lnTo>
                  <a:lnTo>
                    <a:pt x="1778000" y="78511"/>
                  </a:lnTo>
                  <a:close/>
                </a:path>
                <a:path w="1922779" h="151129">
                  <a:moveTo>
                    <a:pt x="0" y="72161"/>
                  </a:moveTo>
                  <a:lnTo>
                    <a:pt x="5617" y="44051"/>
                  </a:lnTo>
                  <a:lnTo>
                    <a:pt x="20939" y="21116"/>
                  </a:lnTo>
                  <a:lnTo>
                    <a:pt x="43666" y="5663"/>
                  </a:lnTo>
                  <a:lnTo>
                    <a:pt x="71500" y="0"/>
                  </a:lnTo>
                  <a:lnTo>
                    <a:pt x="99262" y="5663"/>
                  </a:lnTo>
                  <a:lnTo>
                    <a:pt x="121951" y="21116"/>
                  </a:lnTo>
                  <a:lnTo>
                    <a:pt x="137259" y="44051"/>
                  </a:lnTo>
                  <a:lnTo>
                    <a:pt x="142875" y="72161"/>
                  </a:lnTo>
                  <a:lnTo>
                    <a:pt x="137259" y="100282"/>
                  </a:lnTo>
                  <a:lnTo>
                    <a:pt x="121951" y="123243"/>
                  </a:lnTo>
                  <a:lnTo>
                    <a:pt x="99262" y="138723"/>
                  </a:lnTo>
                  <a:lnTo>
                    <a:pt x="71500" y="144399"/>
                  </a:lnTo>
                  <a:lnTo>
                    <a:pt x="43666" y="138723"/>
                  </a:lnTo>
                  <a:lnTo>
                    <a:pt x="20939" y="123243"/>
                  </a:lnTo>
                  <a:lnTo>
                    <a:pt x="5617" y="100282"/>
                  </a:lnTo>
                  <a:lnTo>
                    <a:pt x="0" y="7216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5926" y="4841875"/>
              <a:ext cx="244475" cy="1619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5926" y="5281675"/>
              <a:ext cx="244475" cy="1619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75375" y="4667250"/>
              <a:ext cx="319150" cy="1635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067425" y="5249925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72136"/>
                  </a:moveTo>
                  <a:lnTo>
                    <a:pt x="5683" y="44041"/>
                  </a:lnTo>
                  <a:lnTo>
                    <a:pt x="21177" y="21113"/>
                  </a:lnTo>
                  <a:lnTo>
                    <a:pt x="44148" y="5663"/>
                  </a:lnTo>
                  <a:lnTo>
                    <a:pt x="72262" y="0"/>
                  </a:lnTo>
                  <a:lnTo>
                    <a:pt x="100377" y="5663"/>
                  </a:lnTo>
                  <a:lnTo>
                    <a:pt x="123348" y="21113"/>
                  </a:lnTo>
                  <a:lnTo>
                    <a:pt x="138842" y="44041"/>
                  </a:lnTo>
                  <a:lnTo>
                    <a:pt x="144525" y="72136"/>
                  </a:lnTo>
                  <a:lnTo>
                    <a:pt x="138842" y="100250"/>
                  </a:lnTo>
                  <a:lnTo>
                    <a:pt x="123348" y="123221"/>
                  </a:lnTo>
                  <a:lnTo>
                    <a:pt x="100377" y="138715"/>
                  </a:lnTo>
                  <a:lnTo>
                    <a:pt x="72262" y="144399"/>
                  </a:lnTo>
                  <a:lnTo>
                    <a:pt x="44148" y="138715"/>
                  </a:lnTo>
                  <a:lnTo>
                    <a:pt x="21177" y="123221"/>
                  </a:lnTo>
                  <a:lnTo>
                    <a:pt x="5683" y="100250"/>
                  </a:lnTo>
                  <a:lnTo>
                    <a:pt x="0" y="72136"/>
                  </a:lnTo>
                  <a:close/>
                </a:path>
                <a:path w="287654" h="215900">
                  <a:moveTo>
                    <a:pt x="142875" y="144399"/>
                  </a:moveTo>
                  <a:lnTo>
                    <a:pt x="148558" y="116584"/>
                  </a:lnTo>
                  <a:lnTo>
                    <a:pt x="164052" y="93900"/>
                  </a:lnTo>
                  <a:lnTo>
                    <a:pt x="187023" y="78622"/>
                  </a:lnTo>
                  <a:lnTo>
                    <a:pt x="215137" y="73025"/>
                  </a:lnTo>
                  <a:lnTo>
                    <a:pt x="243252" y="78622"/>
                  </a:lnTo>
                  <a:lnTo>
                    <a:pt x="266223" y="93900"/>
                  </a:lnTo>
                  <a:lnTo>
                    <a:pt x="281717" y="116584"/>
                  </a:lnTo>
                  <a:lnTo>
                    <a:pt x="287400" y="144399"/>
                  </a:lnTo>
                  <a:lnTo>
                    <a:pt x="281717" y="172233"/>
                  </a:lnTo>
                  <a:lnTo>
                    <a:pt x="266223" y="194960"/>
                  </a:lnTo>
                  <a:lnTo>
                    <a:pt x="243252" y="210282"/>
                  </a:lnTo>
                  <a:lnTo>
                    <a:pt x="215137" y="215900"/>
                  </a:lnTo>
                  <a:lnTo>
                    <a:pt x="187023" y="210282"/>
                  </a:lnTo>
                  <a:lnTo>
                    <a:pt x="164052" y="194960"/>
                  </a:lnTo>
                  <a:lnTo>
                    <a:pt x="148558" y="172233"/>
                  </a:lnTo>
                  <a:lnTo>
                    <a:pt x="142875" y="1443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2887726" y="43815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14014" y="43983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MT"/>
                <a:cs typeface="Arial MT"/>
              </a:rPr>
              <a:t>L1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1000" y="567055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47542" y="568797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MT"/>
                <a:cs typeface="Arial MT"/>
              </a:rPr>
              <a:t>L2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81400" y="4452873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600450" y="4470019"/>
            <a:ext cx="179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MT"/>
                <a:cs typeface="Arial MT"/>
              </a:rPr>
              <a:t>P1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030662" y="4808537"/>
            <a:ext cx="219075" cy="219075"/>
            <a:chOff x="4030662" y="4808537"/>
            <a:chExt cx="219075" cy="219075"/>
          </a:xfrm>
        </p:grpSpPr>
        <p:sp>
          <p:nvSpPr>
            <p:cNvPr id="42" name="object 42"/>
            <p:cNvSpPr/>
            <p:nvPr/>
          </p:nvSpPr>
          <p:spPr>
            <a:xfrm>
              <a:off x="4032250" y="4810125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2159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215900" y="21590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32250" y="4810125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4326001" y="4810125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250" y="5237226"/>
            <a:ext cx="509905" cy="215900"/>
          </a:xfrm>
          <a:custGeom>
            <a:avLst/>
            <a:gdLst/>
            <a:ahLst/>
            <a:cxnLst/>
            <a:rect l="l" t="t" r="r" b="b"/>
            <a:pathLst>
              <a:path w="509904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  <a:path w="509904" h="215900">
                <a:moveTo>
                  <a:pt x="293750" y="215900"/>
                </a:moveTo>
                <a:lnTo>
                  <a:pt x="509650" y="215900"/>
                </a:lnTo>
                <a:lnTo>
                  <a:pt x="509650" y="0"/>
                </a:lnTo>
                <a:lnTo>
                  <a:pt x="293750" y="0"/>
                </a:lnTo>
                <a:lnTo>
                  <a:pt x="293750" y="215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051172" y="4827270"/>
            <a:ext cx="473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6070" algn="l"/>
              </a:tabLst>
            </a:pPr>
            <a:r>
              <a:rPr sz="1000" spc="-25" dirty="0">
                <a:latin typeface="Arial MT"/>
                <a:cs typeface="Arial MT"/>
              </a:rPr>
              <a:t>P3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5" dirty="0">
                <a:latin typeface="Arial MT"/>
                <a:cs typeface="Arial MT"/>
              </a:rPr>
              <a:t>P4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51172" y="5253939"/>
            <a:ext cx="473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6070" algn="l"/>
              </a:tabLst>
            </a:pPr>
            <a:r>
              <a:rPr sz="1000" spc="-25" dirty="0">
                <a:latin typeface="Arial MT"/>
                <a:cs typeface="Arial MT"/>
              </a:rPr>
              <a:t>P5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5" dirty="0">
                <a:latin typeface="Arial MT"/>
                <a:cs typeface="Arial MT"/>
              </a:rPr>
              <a:t>P6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80000" y="567055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099050" y="5687974"/>
            <a:ext cx="179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MT"/>
                <a:cs typeface="Arial MT"/>
              </a:rPr>
              <a:t>P2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096000" y="43815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89751" y="43815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115303" y="4398340"/>
            <a:ext cx="473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6070" algn="l"/>
              </a:tabLst>
            </a:pPr>
            <a:r>
              <a:rPr sz="1000" spc="-25" dirty="0">
                <a:latin typeface="Arial MT"/>
                <a:cs typeface="Arial MT"/>
              </a:rPr>
              <a:t>P7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5" dirty="0">
                <a:latin typeface="Arial MT"/>
                <a:cs typeface="Arial MT"/>
              </a:rPr>
              <a:t>P8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094412" y="5456237"/>
            <a:ext cx="219075" cy="219075"/>
            <a:chOff x="6094412" y="5456237"/>
            <a:chExt cx="219075" cy="219075"/>
          </a:xfrm>
        </p:grpSpPr>
        <p:sp>
          <p:nvSpPr>
            <p:cNvPr id="54" name="object 54"/>
            <p:cNvSpPr/>
            <p:nvPr/>
          </p:nvSpPr>
          <p:spPr>
            <a:xfrm>
              <a:off x="6096000" y="5457825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2159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215900" y="21590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96000" y="5457825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115303" y="5475223"/>
            <a:ext cx="179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MT"/>
                <a:cs typeface="Arial MT"/>
              </a:rPr>
              <a:t>P9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89751" y="5457825"/>
            <a:ext cx="285750" cy="2159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229"/>
              </a:spcBef>
            </a:pPr>
            <a:r>
              <a:rPr sz="1000" spc="-25" dirty="0">
                <a:latin typeface="Arial MT"/>
                <a:cs typeface="Arial MT"/>
              </a:rPr>
              <a:t>P10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448550" y="4183126"/>
            <a:ext cx="1770380" cy="1859280"/>
            <a:chOff x="7448550" y="4183126"/>
            <a:chExt cx="1770380" cy="1859280"/>
          </a:xfrm>
        </p:grpSpPr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48550" y="4183126"/>
              <a:ext cx="1770126" cy="185889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83525" y="4903787"/>
              <a:ext cx="957580" cy="141605"/>
            </a:xfrm>
            <a:custGeom>
              <a:avLst/>
              <a:gdLst/>
              <a:ahLst/>
              <a:cxnLst/>
              <a:rect l="l" t="t" r="r" b="b"/>
              <a:pathLst>
                <a:path w="957579" h="141604">
                  <a:moveTo>
                    <a:pt x="0" y="141287"/>
                  </a:moveTo>
                  <a:lnTo>
                    <a:pt x="957262" y="141287"/>
                  </a:lnTo>
                  <a:lnTo>
                    <a:pt x="957262" y="0"/>
                  </a:lnTo>
                  <a:lnTo>
                    <a:pt x="0" y="0"/>
                  </a:lnTo>
                  <a:lnTo>
                    <a:pt x="0" y="14128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18353" y="4843374"/>
              <a:ext cx="235072" cy="234974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3068701"/>
            <a:ext cx="161925" cy="161925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462280" y="1285748"/>
            <a:ext cx="2171700" cy="193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217170" algn="l"/>
              </a:tabLst>
            </a:pPr>
            <a:r>
              <a:rPr sz="1050" b="1" spc="-75" baseline="1190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50" b="1" baseline="11904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Center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“(0,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490)”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Radius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20" dirty="0">
                <a:latin typeface="Arial"/>
                <a:cs typeface="Arial"/>
              </a:rPr>
              <a:t>“50”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994"/>
              </a:spcBef>
              <a:tabLst>
                <a:tab pos="21717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[Cancel]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  <a:tabLst>
                <a:tab pos="217170" algn="l"/>
              </a:tabLst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Toggle</a:t>
            </a:r>
            <a:r>
              <a:rPr sz="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on</a:t>
            </a:r>
            <a:r>
              <a:rPr sz="9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[Perpendicular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Snap]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905"/>
              </a:spcBef>
              <a:tabLst>
                <a:tab pos="21717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Geometry</a:t>
            </a:r>
            <a:r>
              <a:rPr sz="10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&gt;</a:t>
            </a:r>
            <a:r>
              <a:rPr sz="10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Point</a:t>
            </a:r>
            <a:r>
              <a:rPr sz="10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&amp;</a:t>
            </a:r>
            <a:r>
              <a:rPr sz="10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Curve</a:t>
            </a:r>
            <a:r>
              <a:rPr sz="10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&gt;</a:t>
            </a:r>
            <a:r>
              <a:rPr sz="10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b="1" spc="-20" dirty="0">
                <a:latin typeface="Arial"/>
                <a:cs typeface="Arial"/>
              </a:rPr>
              <a:t>Line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tabLst>
                <a:tab pos="217170" algn="l"/>
              </a:tabLst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30" dirty="0">
                <a:latin typeface="Arial"/>
                <a:cs typeface="Arial"/>
              </a:rPr>
              <a:t>[(P1,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L1)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(P2,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L2)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(P3,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P4)</a:t>
            </a:r>
            <a:r>
              <a:rPr sz="1000" b="1" spc="-50" dirty="0">
                <a:latin typeface="Arial"/>
                <a:cs typeface="Arial"/>
              </a:rPr>
              <a:t> ,</a:t>
            </a:r>
            <a:endParaRPr sz="100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725"/>
              </a:spcBef>
            </a:pPr>
            <a:r>
              <a:rPr sz="1000" b="1" spc="-30" dirty="0">
                <a:latin typeface="Arial"/>
                <a:cs typeface="Arial"/>
              </a:rPr>
              <a:t>(P5,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P6)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(P7,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P8)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(P9,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P10)]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tabLst>
                <a:tab pos="217170" algn="l"/>
              </a:tabLst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[Cancel]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080886" y="2208657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38880" y="229285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419475" y="2249423"/>
            <a:ext cx="2044700" cy="1245235"/>
            <a:chOff x="3419475" y="2249423"/>
            <a:chExt cx="2044700" cy="1245235"/>
          </a:xfrm>
        </p:grpSpPr>
        <p:sp>
          <p:nvSpPr>
            <p:cNvPr id="67" name="object 67"/>
            <p:cNvSpPr/>
            <p:nvPr/>
          </p:nvSpPr>
          <p:spPr>
            <a:xfrm>
              <a:off x="3425825" y="2255773"/>
              <a:ext cx="2032000" cy="228600"/>
            </a:xfrm>
            <a:custGeom>
              <a:avLst/>
              <a:gdLst/>
              <a:ahLst/>
              <a:cxnLst/>
              <a:rect l="l" t="t" r="r" b="b"/>
              <a:pathLst>
                <a:path w="2032000" h="228600">
                  <a:moveTo>
                    <a:pt x="0" y="228600"/>
                  </a:moveTo>
                  <a:lnTo>
                    <a:pt x="2032000" y="228600"/>
                  </a:lnTo>
                  <a:lnTo>
                    <a:pt x="2032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38602" y="3259073"/>
              <a:ext cx="234997" cy="235076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4312158" y="329310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692390" y="4877816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71" name="object 7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32579" y="3055849"/>
            <a:ext cx="235072" cy="234974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7206488" y="308990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78401" y="3300348"/>
            <a:ext cx="551180" cy="215900"/>
          </a:xfrm>
          <a:custGeom>
            <a:avLst/>
            <a:gdLst/>
            <a:ahLst/>
            <a:cxnLst/>
            <a:rect l="l" t="t" r="r" b="b"/>
            <a:pathLst>
              <a:path w="551179" h="215900">
                <a:moveTo>
                  <a:pt x="0" y="215900"/>
                </a:moveTo>
                <a:lnTo>
                  <a:pt x="550862" y="215900"/>
                </a:lnTo>
                <a:lnTo>
                  <a:pt x="550862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67450" y="2184400"/>
            <a:ext cx="2132330" cy="1127125"/>
          </a:xfrm>
          <a:custGeom>
            <a:avLst/>
            <a:gdLst/>
            <a:ahLst/>
            <a:cxnLst/>
            <a:rect l="l" t="t" r="r" b="b"/>
            <a:pathLst>
              <a:path w="2132329" h="1127125">
                <a:moveTo>
                  <a:pt x="1133475" y="1127125"/>
                </a:moveTo>
                <a:lnTo>
                  <a:pt x="1690687" y="1127125"/>
                </a:lnTo>
                <a:lnTo>
                  <a:pt x="1690687" y="911225"/>
                </a:lnTo>
                <a:lnTo>
                  <a:pt x="1133475" y="911225"/>
                </a:lnTo>
                <a:lnTo>
                  <a:pt x="1133475" y="1127125"/>
                </a:lnTo>
                <a:close/>
              </a:path>
              <a:path w="2132329" h="1127125">
                <a:moveTo>
                  <a:pt x="0" y="228600"/>
                </a:moveTo>
                <a:lnTo>
                  <a:pt x="2132076" y="228600"/>
                </a:lnTo>
                <a:lnTo>
                  <a:pt x="21320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5200" y="6648094"/>
            <a:ext cx="1788287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900" dirty="0">
                <a:latin typeface="Arial MT"/>
                <a:cs typeface="Arial MT"/>
              </a:rPr>
              <a:t>Zero Block Construction Analysis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9002776" y="3175"/>
                </a:moveTo>
                <a:lnTo>
                  <a:pt x="9002776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539751" y="1217675"/>
            <a:ext cx="2523490" cy="4510405"/>
            <a:chOff x="6539751" y="1217675"/>
            <a:chExt cx="2523490" cy="4510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9751" y="2903414"/>
              <a:ext cx="2523108" cy="2824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0549" y="1217675"/>
              <a:ext cx="1917700" cy="2160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4928" y="2857475"/>
              <a:ext cx="235072" cy="23497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187700" y="3186112"/>
            <a:ext cx="2095500" cy="2628900"/>
            <a:chOff x="3187700" y="3186112"/>
            <a:chExt cx="2095500" cy="26289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7700" y="3186112"/>
              <a:ext cx="2095500" cy="26289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4751" y="4422775"/>
              <a:ext cx="153924" cy="1539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7575" y="4654550"/>
              <a:ext cx="154050" cy="1540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359150" y="1217549"/>
            <a:ext cx="2491105" cy="1581150"/>
            <a:chOff x="3359150" y="1217549"/>
            <a:chExt cx="2491105" cy="158115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9150" y="1217549"/>
              <a:ext cx="2490851" cy="15811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98925" y="2471801"/>
              <a:ext cx="567055" cy="228600"/>
            </a:xfrm>
            <a:custGeom>
              <a:avLst/>
              <a:gdLst/>
              <a:ahLst/>
              <a:cxnLst/>
              <a:rect l="l" t="t" r="r" b="b"/>
              <a:pathLst>
                <a:path w="567054" h="228600">
                  <a:moveTo>
                    <a:pt x="0" y="228600"/>
                  </a:moveTo>
                  <a:lnTo>
                    <a:pt x="566737" y="228600"/>
                  </a:lnTo>
                  <a:lnTo>
                    <a:pt x="566737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427" y="2443099"/>
              <a:ext cx="234997" cy="2350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4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3050" y="1108011"/>
            <a:ext cx="2447925" cy="5218430"/>
          </a:xfrm>
          <a:custGeom>
            <a:avLst/>
            <a:gdLst/>
            <a:ahLst/>
            <a:cxnLst/>
            <a:rect l="l" t="t" r="r" b="b"/>
            <a:pathLst>
              <a:path w="2447925" h="5218430">
                <a:moveTo>
                  <a:pt x="0" y="5218176"/>
                </a:moveTo>
                <a:lnTo>
                  <a:pt x="2447925" y="5218176"/>
                </a:lnTo>
                <a:lnTo>
                  <a:pt x="2447925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9704" y="1567942"/>
            <a:ext cx="934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9704" y="1846833"/>
            <a:ext cx="1630680" cy="39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2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Edges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marked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by </a:t>
            </a:r>
            <a:r>
              <a:rPr sz="1000" b="1" dirty="0">
                <a:latin typeface="Arial"/>
                <a:cs typeface="Arial"/>
              </a:rPr>
              <a:t>[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D60E0E"/>
                </a:solidFill>
                <a:latin typeface="Arial"/>
                <a:cs typeface="Arial"/>
              </a:rPr>
              <a:t>O</a:t>
            </a:r>
            <a:r>
              <a:rPr sz="1000" b="1" spc="-15" dirty="0">
                <a:solidFill>
                  <a:srgbClr val="D60E0E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(See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Figure)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1800" y="1566925"/>
            <a:ext cx="161925" cy="16192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87680" y="1580464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8287" y="903350"/>
            <a:ext cx="2457450" cy="1895475"/>
            <a:chOff x="268287" y="903350"/>
            <a:chExt cx="2457450" cy="189547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800" y="2636774"/>
              <a:ext cx="161925" cy="1620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1800" y="1849501"/>
            <a:ext cx="161925" cy="16192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87680" y="1863343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1800" y="2354326"/>
            <a:ext cx="161925" cy="16192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87680" y="2330323"/>
            <a:ext cx="1226820" cy="460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 indent="-19177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7777"/>
              <a:buAutoNum type="arabicPlain" startAt="4"/>
              <a:tabLst>
                <a:tab pos="19177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Press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[Delete]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Key</a:t>
            </a:r>
            <a:endParaRPr sz="900">
              <a:latin typeface="Arial MT"/>
              <a:cs typeface="Arial MT"/>
            </a:endParaRPr>
          </a:p>
          <a:p>
            <a:pPr marL="191770" indent="-191770">
              <a:lnSpc>
                <a:spcPct val="100000"/>
              </a:lnSpc>
              <a:spcBef>
                <a:spcPts val="1025"/>
              </a:spcBef>
              <a:buClr>
                <a:srgbClr val="FFFFFF"/>
              </a:buClr>
              <a:buSzPct val="77777"/>
              <a:buAutoNum type="arabicPlain" startAt="4"/>
              <a:tabLst>
                <a:tab pos="191770" algn="l"/>
              </a:tabLst>
            </a:pPr>
            <a:r>
              <a:rPr sz="1350" baseline="3086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1350" spc="-60" baseline="3086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00" b="1" baseline="2777" dirty="0">
                <a:latin typeface="Arial"/>
                <a:cs typeface="Arial"/>
              </a:rPr>
              <a:t>[OK]</a:t>
            </a:r>
            <a:r>
              <a:rPr sz="1500" b="1" spc="-30" baseline="2777" dirty="0">
                <a:latin typeface="Arial"/>
                <a:cs typeface="Arial"/>
              </a:rPr>
              <a:t> </a:t>
            </a:r>
            <a:r>
              <a:rPr sz="1350" spc="-15" baseline="3086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1350" baseline="3086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" y="5511800"/>
            <a:ext cx="192087" cy="19208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58723" y="5540146"/>
            <a:ext cx="1371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D60E0E"/>
                </a:solidFill>
                <a:latin typeface="Webdings"/>
                <a:cs typeface="Webdings"/>
              </a:rPr>
              <a:t></a:t>
            </a:r>
            <a:r>
              <a:rPr sz="500" spc="-25" dirty="0">
                <a:solidFill>
                  <a:srgbClr val="D60E0E"/>
                </a:solidFill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9704" y="5472672"/>
            <a:ext cx="1553845" cy="4318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0"/>
              </a:spcBef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“Ctrl+A”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as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shortcut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“Select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Displayed”.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74901" y="1279525"/>
            <a:ext cx="193675" cy="19215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909826" y="1306829"/>
            <a:ext cx="1371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D60E0E"/>
                </a:solidFill>
                <a:latin typeface="Webdings"/>
                <a:cs typeface="Webdings"/>
              </a:rPr>
              <a:t></a:t>
            </a:r>
            <a:r>
              <a:rPr sz="500" spc="-25" dirty="0">
                <a:solidFill>
                  <a:srgbClr val="D60E0E"/>
                </a:solidFill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1800" y="1293875"/>
            <a:ext cx="161925" cy="161925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487680" y="1289049"/>
            <a:ext cx="1325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91770" algn="l"/>
                <a:tab pos="75819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50" dirty="0">
                <a:latin typeface="Arial"/>
                <a:cs typeface="Arial"/>
              </a:rPr>
              <a:t>[</a:t>
            </a:r>
            <a:r>
              <a:rPr sz="1000" b="1" dirty="0">
                <a:latin typeface="Arial"/>
                <a:cs typeface="Arial"/>
              </a:rPr>
              <a:t>	]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All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7437" y="1314450"/>
            <a:ext cx="161925" cy="161925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3927728" y="2476880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48588" y="240868"/>
            <a:ext cx="35166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Geometry</a:t>
            </a:r>
            <a:r>
              <a:rPr sz="1400" i="1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Point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&amp;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Curve</a:t>
            </a:r>
            <a:r>
              <a:rPr sz="1400" i="1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Intersect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58965" y="2891409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01950" y="4429125"/>
            <a:ext cx="234950" cy="234950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2975229" y="446328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89775" y="3038538"/>
            <a:ext cx="690880" cy="233679"/>
          </a:xfrm>
          <a:custGeom>
            <a:avLst/>
            <a:gdLst/>
            <a:ahLst/>
            <a:cxnLst/>
            <a:rect l="l" t="t" r="r" b="b"/>
            <a:pathLst>
              <a:path w="690879" h="233679">
                <a:moveTo>
                  <a:pt x="0" y="233362"/>
                </a:moveTo>
                <a:lnTo>
                  <a:pt x="690562" y="233362"/>
                </a:lnTo>
                <a:lnTo>
                  <a:pt x="690562" y="0"/>
                </a:lnTo>
                <a:lnTo>
                  <a:pt x="0" y="0"/>
                </a:lnTo>
                <a:lnTo>
                  <a:pt x="0" y="233362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450451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30587" y="4095686"/>
            <a:ext cx="2068830" cy="2240280"/>
            <a:chOff x="3430587" y="4095686"/>
            <a:chExt cx="2068830" cy="2240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6250" y="4178970"/>
              <a:ext cx="1750186" cy="19710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35350" y="4100448"/>
              <a:ext cx="2059305" cy="2230755"/>
            </a:xfrm>
            <a:custGeom>
              <a:avLst/>
              <a:gdLst/>
              <a:ahLst/>
              <a:cxnLst/>
              <a:rect l="l" t="t" r="r" b="b"/>
              <a:pathLst>
                <a:path w="2059304" h="2230754">
                  <a:moveTo>
                    <a:pt x="0" y="2230501"/>
                  </a:moveTo>
                  <a:lnTo>
                    <a:pt x="2058924" y="2230501"/>
                  </a:lnTo>
                  <a:lnTo>
                    <a:pt x="2058924" y="0"/>
                  </a:lnTo>
                  <a:lnTo>
                    <a:pt x="0" y="0"/>
                  </a:lnTo>
                  <a:lnTo>
                    <a:pt x="0" y="2230501"/>
                  </a:lnTo>
                  <a:close/>
                </a:path>
              </a:pathLst>
            </a:custGeom>
            <a:ln w="952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1581150"/>
            <a:ext cx="161925" cy="1619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1865376"/>
            <a:ext cx="161925" cy="1619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2152650"/>
            <a:ext cx="161925" cy="1619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48588" y="274396"/>
            <a:ext cx="51638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Mesh</a:t>
            </a:r>
            <a:r>
              <a:rPr sz="1400" i="1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Generate</a:t>
            </a:r>
            <a:r>
              <a:rPr sz="1400" i="1" spc="3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2D</a:t>
            </a:r>
            <a:r>
              <a:rPr sz="1400" i="1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7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lang="en-IN" sz="2200" b="1" i="1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200" b="1" i="1" spc="-20" dirty="0" err="1">
                <a:latin typeface="Arial"/>
                <a:cs typeface="Arial"/>
              </a:rPr>
              <a:t>uto</a:t>
            </a:r>
            <a:r>
              <a:rPr sz="2200" b="1" i="1" spc="-20" dirty="0">
                <a:latin typeface="Arial"/>
                <a:cs typeface="Arial"/>
              </a:rPr>
              <a:t>-</a:t>
            </a:r>
            <a:r>
              <a:rPr sz="2200" b="1" i="1" spc="-10" dirty="0">
                <a:latin typeface="Arial"/>
                <a:cs typeface="Arial"/>
              </a:rPr>
              <a:t>Area(Planar</a:t>
            </a:r>
            <a:r>
              <a:rPr sz="2200" b="1" i="1" spc="-65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Area)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9110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FFFF"/>
                </a:solidFill>
              </a:rPr>
              <a:t>06</a:t>
            </a:r>
            <a:endParaRPr sz="4800"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2428875"/>
            <a:ext cx="161925" cy="1619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2705100"/>
            <a:ext cx="161925" cy="1619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1295400"/>
            <a:ext cx="161925" cy="16192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951601" y="1320800"/>
            <a:ext cx="2630805" cy="3970654"/>
            <a:chOff x="5951601" y="1320800"/>
            <a:chExt cx="2630805" cy="3970654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5525" y="1320800"/>
              <a:ext cx="2476500" cy="39702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1601" y="3454400"/>
              <a:ext cx="234950" cy="2349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227826" y="3306762"/>
              <a:ext cx="2232025" cy="884555"/>
            </a:xfrm>
            <a:custGeom>
              <a:avLst/>
              <a:gdLst/>
              <a:ahLst/>
              <a:cxnLst/>
              <a:rect l="l" t="t" r="r" b="b"/>
              <a:pathLst>
                <a:path w="2232025" h="884554">
                  <a:moveTo>
                    <a:pt x="0" y="884237"/>
                  </a:moveTo>
                  <a:lnTo>
                    <a:pt x="2232025" y="884237"/>
                  </a:lnTo>
                  <a:lnTo>
                    <a:pt x="2232025" y="0"/>
                  </a:lnTo>
                  <a:lnTo>
                    <a:pt x="0" y="0"/>
                  </a:lnTo>
                  <a:lnTo>
                    <a:pt x="0" y="88423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7856" y="4989448"/>
              <a:ext cx="234994" cy="23507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322701" y="1314322"/>
            <a:ext cx="2199005" cy="2522855"/>
            <a:chOff x="3322701" y="1314322"/>
            <a:chExt cx="2199005" cy="252285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2175" y="1314322"/>
              <a:ext cx="2089150" cy="252260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2701" y="2284324"/>
              <a:ext cx="234950" cy="23497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395853" y="2318130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01688" y="5023866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35701" y="3454400"/>
            <a:ext cx="2046605" cy="1798955"/>
            <a:chOff x="5735701" y="3454400"/>
            <a:chExt cx="2046605" cy="1798955"/>
          </a:xfrm>
        </p:grpSpPr>
        <p:sp>
          <p:nvSpPr>
            <p:cNvPr id="26" name="object 26"/>
            <p:cNvSpPr/>
            <p:nvPr/>
          </p:nvSpPr>
          <p:spPr>
            <a:xfrm>
              <a:off x="7110476" y="5013388"/>
              <a:ext cx="665480" cy="233679"/>
            </a:xfrm>
            <a:custGeom>
              <a:avLst/>
              <a:gdLst/>
              <a:ahLst/>
              <a:cxnLst/>
              <a:rect l="l" t="t" r="r" b="b"/>
              <a:pathLst>
                <a:path w="665479" h="233679">
                  <a:moveTo>
                    <a:pt x="0" y="233362"/>
                  </a:moveTo>
                  <a:lnTo>
                    <a:pt x="665162" y="233362"/>
                  </a:lnTo>
                  <a:lnTo>
                    <a:pt x="665162" y="0"/>
                  </a:lnTo>
                  <a:lnTo>
                    <a:pt x="0" y="0"/>
                  </a:lnTo>
                  <a:lnTo>
                    <a:pt x="0" y="23336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5701" y="3454400"/>
              <a:ext cx="234950" cy="23495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809234" y="3488182"/>
            <a:ext cx="3054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</a:tabLst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08451" y="2344737"/>
            <a:ext cx="1711325" cy="1449705"/>
            <a:chOff x="3608451" y="2344737"/>
            <a:chExt cx="1711325" cy="1449705"/>
          </a:xfrm>
        </p:grpSpPr>
        <p:sp>
          <p:nvSpPr>
            <p:cNvPr id="30" name="object 30"/>
            <p:cNvSpPr/>
            <p:nvPr/>
          </p:nvSpPr>
          <p:spPr>
            <a:xfrm>
              <a:off x="3614801" y="2351087"/>
              <a:ext cx="1698625" cy="1437005"/>
            </a:xfrm>
            <a:custGeom>
              <a:avLst/>
              <a:gdLst/>
              <a:ahLst/>
              <a:cxnLst/>
              <a:rect l="l" t="t" r="r" b="b"/>
              <a:pathLst>
                <a:path w="1698625" h="1437004">
                  <a:moveTo>
                    <a:pt x="423799" y="1436687"/>
                  </a:moveTo>
                  <a:lnTo>
                    <a:pt x="823849" y="1436687"/>
                  </a:lnTo>
                  <a:lnTo>
                    <a:pt x="823849" y="1241425"/>
                  </a:lnTo>
                  <a:lnTo>
                    <a:pt x="423799" y="1241425"/>
                  </a:lnTo>
                  <a:lnTo>
                    <a:pt x="423799" y="1436687"/>
                  </a:lnTo>
                  <a:close/>
                </a:path>
                <a:path w="1698625" h="1437004">
                  <a:moveTo>
                    <a:pt x="0" y="188912"/>
                  </a:moveTo>
                  <a:lnTo>
                    <a:pt x="1698625" y="188912"/>
                  </a:lnTo>
                  <a:lnTo>
                    <a:pt x="1698625" y="0"/>
                  </a:lnTo>
                  <a:lnTo>
                    <a:pt x="0" y="0"/>
                  </a:lnTo>
                  <a:lnTo>
                    <a:pt x="0" y="18891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2479" y="3505175"/>
              <a:ext cx="235072" cy="23497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865879" y="353910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800" y="2995676"/>
            <a:ext cx="161925" cy="161925"/>
          </a:xfrm>
          <a:prstGeom prst="rect">
            <a:avLst/>
          </a:prstGeom>
        </p:spPr>
      </p:pic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66700" y="898588"/>
          <a:ext cx="2447925" cy="5420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70">
                <a:tc gridSpan="2">
                  <a:txBody>
                    <a:bodyPr/>
                    <a:lstStyle/>
                    <a:p>
                      <a:pPr marL="784860">
                        <a:lnSpc>
                          <a:spcPts val="1510"/>
                        </a:lnSpc>
                      </a:pPr>
                      <a:r>
                        <a:rPr sz="14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60E0E"/>
                      </a:solidFill>
                      <a:prstDash val="solid"/>
                    </a:lnL>
                    <a:lnR w="9525">
                      <a:solidFill>
                        <a:srgbClr val="D60E0E"/>
                      </a:solidFill>
                      <a:prstDash val="solid"/>
                    </a:lnR>
                    <a:lnB w="12700">
                      <a:solidFill>
                        <a:srgbClr val="D60E0E"/>
                      </a:solidFill>
                      <a:prstDash val="solid"/>
                    </a:lnB>
                    <a:solidFill>
                      <a:srgbClr val="D60E0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78740" algn="r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T w="12700">
                      <a:solidFill>
                        <a:srgbClr val="D60E0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tabLst>
                          <a:tab pos="688340" algn="l"/>
                        </a:tabLst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Select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[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	]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Select</a:t>
                      </a:r>
                      <a:r>
                        <a:rPr sz="9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All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R w="9525">
                      <a:solidFill>
                        <a:srgbClr val="DDDDDD"/>
                      </a:solidFill>
                      <a:prstDash val="solid"/>
                    </a:lnR>
                    <a:lnT w="12700">
                      <a:solidFill>
                        <a:srgbClr val="D60E0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Size</a:t>
                      </a:r>
                      <a:r>
                        <a:rPr sz="1000" spc="-1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Method</a:t>
                      </a:r>
                      <a:r>
                        <a:rPr sz="10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0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Size :</a:t>
                      </a:r>
                      <a:r>
                        <a:rPr sz="1000" spc="-3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b="1" spc="-20" dirty="0">
                          <a:latin typeface="Arial"/>
                          <a:cs typeface="Arial"/>
                        </a:rPr>
                        <a:t>“50”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9080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10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“&gt;&gt;”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button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2D</a:t>
                      </a:r>
                      <a:r>
                        <a:rPr sz="900" spc="-2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Mesher</a:t>
                      </a:r>
                      <a:r>
                        <a:rPr sz="900" spc="-2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[Grid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Mesher]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9588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Element</a:t>
                      </a:r>
                      <a:r>
                        <a:rPr sz="900" spc="-3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Type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5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[Tri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Quad]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4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[OK]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Button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8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7874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9525">
                      <a:solidFill>
                        <a:srgbClr val="DDDDDD"/>
                      </a:solidFill>
                      <a:prstDash val="solid"/>
                    </a:lnL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Click</a:t>
                      </a:r>
                      <a:r>
                        <a:rPr sz="900" spc="-4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[OK]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Arial MT"/>
                          <a:cs typeface="Arial MT"/>
                        </a:rPr>
                        <a:t>Button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R w="9525">
                      <a:solidFill>
                        <a:srgbClr val="DDDDDD"/>
                      </a:solidFill>
                      <a:prstDash val="solid"/>
                    </a:lnR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5172" y="1330642"/>
            <a:ext cx="136357" cy="129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643001"/>
            <a:ext cx="9363075" cy="1905"/>
          </a:xfrm>
          <a:custGeom>
            <a:avLst/>
            <a:gdLst/>
            <a:ahLst/>
            <a:cxnLst/>
            <a:rect l="l" t="t" r="r" b="b"/>
            <a:pathLst>
              <a:path w="9363075" h="1904">
                <a:moveTo>
                  <a:pt x="0" y="0"/>
                </a:moveTo>
                <a:lnTo>
                  <a:pt x="9363075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410" y="6648094"/>
            <a:ext cx="166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midas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NX</a:t>
            </a:r>
            <a:r>
              <a:rPr sz="900" spc="240" dirty="0">
                <a:latin typeface="Arial MT"/>
                <a:cs typeface="Arial MT"/>
              </a:rPr>
              <a:t> </a:t>
            </a:r>
            <a:r>
              <a:rPr sz="900" b="1" i="1" dirty="0">
                <a:latin typeface="Arial"/>
                <a:cs typeface="Arial"/>
              </a:rPr>
              <a:t>Training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Series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" y="6605587"/>
            <a:ext cx="9363075" cy="214629"/>
          </a:xfrm>
          <a:custGeom>
            <a:avLst/>
            <a:gdLst/>
            <a:ahLst/>
            <a:cxnLst/>
            <a:rect l="l" t="t" r="r" b="b"/>
            <a:pathLst>
              <a:path w="9363075" h="214629">
                <a:moveTo>
                  <a:pt x="0" y="0"/>
                </a:moveTo>
                <a:lnTo>
                  <a:pt x="9363075" y="1587"/>
                </a:lnTo>
              </a:path>
              <a:path w="9363075" h="214629">
                <a:moveTo>
                  <a:pt x="360362" y="3175"/>
                </a:moveTo>
                <a:lnTo>
                  <a:pt x="360362" y="214311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511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8287" y="903350"/>
            <a:ext cx="2457450" cy="5427980"/>
            <a:chOff x="268287" y="903350"/>
            <a:chExt cx="2457450" cy="5427980"/>
          </a:xfrm>
        </p:grpSpPr>
        <p:sp>
          <p:nvSpPr>
            <p:cNvPr id="8" name="object 8"/>
            <p:cNvSpPr/>
            <p:nvPr/>
          </p:nvSpPr>
          <p:spPr>
            <a:xfrm>
              <a:off x="273050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1800" y="1582800"/>
            <a:ext cx="815340" cy="2103755"/>
            <a:chOff x="431800" y="1582800"/>
            <a:chExt cx="815340" cy="210375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582800"/>
              <a:ext cx="16192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1857374"/>
              <a:ext cx="161925" cy="1619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2138425"/>
              <a:ext cx="161925" cy="1619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409825"/>
              <a:ext cx="161925" cy="1619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705100"/>
              <a:ext cx="161925" cy="1619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971800"/>
              <a:ext cx="161925" cy="1619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3252724"/>
              <a:ext cx="161925" cy="1620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0247" y="1614741"/>
              <a:ext cx="136357" cy="1295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800" y="3524249"/>
              <a:ext cx="161925" cy="16192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52412" y="1285748"/>
            <a:ext cx="2489200" cy="2412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150" indent="-2032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7777"/>
              <a:buAutoNum type="arabicPlain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[2D</a:t>
            </a:r>
            <a:r>
              <a:rPr sz="1000" dirty="0">
                <a:latin typeface="Wingdings"/>
                <a:cs typeface="Wingdings"/>
              </a:rPr>
              <a:t></a:t>
            </a:r>
            <a:r>
              <a:rPr sz="1000" b="1" dirty="0">
                <a:latin typeface="Arial"/>
                <a:cs typeface="Arial"/>
              </a:rPr>
              <a:t>3D]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tab</a:t>
            </a:r>
            <a:endParaRPr sz="900">
              <a:latin typeface="Arial MT"/>
              <a:cs typeface="Arial MT"/>
            </a:endParaRPr>
          </a:p>
          <a:p>
            <a:pPr marL="438150" indent="-20320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/>
              <a:tabLst>
                <a:tab pos="438150" algn="l"/>
                <a:tab pos="104013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50" dirty="0">
                <a:latin typeface="Arial"/>
                <a:cs typeface="Arial"/>
              </a:rPr>
              <a:t>[</a:t>
            </a:r>
            <a:r>
              <a:rPr sz="1000" b="1" dirty="0">
                <a:latin typeface="Arial"/>
                <a:cs typeface="Arial"/>
              </a:rPr>
              <a:t>	]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4D4D4D"/>
                </a:solidFill>
                <a:latin typeface="Arial MT"/>
                <a:cs typeface="Arial MT"/>
              </a:rPr>
              <a:t>All</a:t>
            </a:r>
            <a:endParaRPr sz="900">
              <a:latin typeface="Arial MT"/>
              <a:cs typeface="Arial MT"/>
            </a:endParaRPr>
          </a:p>
          <a:p>
            <a:pPr marL="234950">
              <a:lnSpc>
                <a:spcPct val="100000"/>
              </a:lnSpc>
              <a:spcBef>
                <a:spcPts val="950"/>
              </a:spcBef>
              <a:tabLst>
                <a:tab pos="43815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Source</a:t>
            </a:r>
            <a:r>
              <a:rPr sz="10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Mesh</a:t>
            </a:r>
            <a:r>
              <a:rPr sz="1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10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50" b="1" spc="-10" dirty="0">
                <a:latin typeface="Arial"/>
                <a:cs typeface="Arial"/>
              </a:rPr>
              <a:t>[None]</a:t>
            </a:r>
            <a:endParaRPr sz="105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994"/>
              </a:spcBef>
              <a:tabLst>
                <a:tab pos="438150" algn="l"/>
              </a:tabLst>
            </a:pPr>
            <a:r>
              <a:rPr sz="1050" spc="-75" baseline="7936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050" baseline="7936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Extrude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Direction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[Y-Axis]</a:t>
            </a:r>
            <a:endParaRPr sz="10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994"/>
              </a:spcBef>
              <a:tabLst>
                <a:tab pos="43815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1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[Offset/Times]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ct val="77777"/>
              <a:buAutoNum type="arabicPlain" startAt="6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Offset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“50”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Times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25" dirty="0">
                <a:latin typeface="Arial"/>
                <a:cs typeface="Arial"/>
              </a:rPr>
              <a:t>“6”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SzPct val="77777"/>
              <a:buAutoNum type="arabicPlain" startAt="6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Property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25" dirty="0">
                <a:latin typeface="Arial"/>
                <a:cs typeface="Arial"/>
              </a:rPr>
              <a:t>“2”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 startAt="6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Mesh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Set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[Pier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table]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 startAt="6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[Apply]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9139" y="279273"/>
            <a:ext cx="26797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Mesh</a:t>
            </a:r>
            <a:r>
              <a:rPr sz="1400" i="1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Protrude</a:t>
            </a:r>
            <a:r>
              <a:rPr sz="1400" i="1" spc="3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6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Extrude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4454" y="665266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08376" y="1430274"/>
            <a:ext cx="2216150" cy="3968750"/>
            <a:chOff x="3008376" y="1430274"/>
            <a:chExt cx="2216150" cy="396875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8376" y="1430274"/>
              <a:ext cx="2216150" cy="39687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4777" y="3563874"/>
              <a:ext cx="234997" cy="23507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081401" y="3833749"/>
              <a:ext cx="2062480" cy="441325"/>
            </a:xfrm>
            <a:custGeom>
              <a:avLst/>
              <a:gdLst/>
              <a:ahLst/>
              <a:cxnLst/>
              <a:rect l="l" t="t" r="r" b="b"/>
              <a:pathLst>
                <a:path w="2062479" h="441325">
                  <a:moveTo>
                    <a:pt x="0" y="441325"/>
                  </a:moveTo>
                  <a:lnTo>
                    <a:pt x="2062099" y="441325"/>
                  </a:lnTo>
                  <a:lnTo>
                    <a:pt x="2062099" y="0"/>
                  </a:lnTo>
                  <a:lnTo>
                    <a:pt x="0" y="0"/>
                  </a:lnTo>
                  <a:lnTo>
                    <a:pt x="0" y="44132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3975" y="2343150"/>
              <a:ext cx="234950" cy="23495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735637" y="1412811"/>
            <a:ext cx="3136900" cy="3994150"/>
            <a:chOff x="5735637" y="1412811"/>
            <a:chExt cx="3136900" cy="399415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5225" y="1626460"/>
              <a:ext cx="3117850" cy="37710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740400" y="1417574"/>
              <a:ext cx="3127375" cy="3984625"/>
            </a:xfrm>
            <a:custGeom>
              <a:avLst/>
              <a:gdLst/>
              <a:ahLst/>
              <a:cxnLst/>
              <a:rect l="l" t="t" r="r" b="b"/>
              <a:pathLst>
                <a:path w="3127375" h="3984625">
                  <a:moveTo>
                    <a:pt x="0" y="3984625"/>
                  </a:moveTo>
                  <a:lnTo>
                    <a:pt x="3127375" y="3984625"/>
                  </a:lnTo>
                  <a:lnTo>
                    <a:pt x="3127375" y="0"/>
                  </a:lnTo>
                  <a:lnTo>
                    <a:pt x="0" y="0"/>
                  </a:lnTo>
                  <a:lnTo>
                    <a:pt x="0" y="3984625"/>
                  </a:lnTo>
                  <a:close/>
                </a:path>
              </a:pathLst>
            </a:custGeom>
            <a:ln w="952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937508" y="237693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894031" y="1703451"/>
            <a:ext cx="2210435" cy="3119755"/>
            <a:chOff x="2894031" y="1703451"/>
            <a:chExt cx="2210435" cy="3119755"/>
          </a:xfrm>
        </p:grpSpPr>
        <p:sp>
          <p:nvSpPr>
            <p:cNvPr id="35" name="object 35"/>
            <p:cNvSpPr/>
            <p:nvPr/>
          </p:nvSpPr>
          <p:spPr>
            <a:xfrm>
              <a:off x="3149600" y="1709801"/>
              <a:ext cx="1948180" cy="3107055"/>
            </a:xfrm>
            <a:custGeom>
              <a:avLst/>
              <a:gdLst/>
              <a:ahLst/>
              <a:cxnLst/>
              <a:rect l="l" t="t" r="r" b="b"/>
              <a:pathLst>
                <a:path w="1948179" h="3107054">
                  <a:moveTo>
                    <a:pt x="9525" y="3106674"/>
                  </a:moveTo>
                  <a:lnTo>
                    <a:pt x="427037" y="3106674"/>
                  </a:lnTo>
                  <a:lnTo>
                    <a:pt x="427037" y="2890774"/>
                  </a:lnTo>
                  <a:lnTo>
                    <a:pt x="9525" y="2890774"/>
                  </a:lnTo>
                  <a:lnTo>
                    <a:pt x="9525" y="3106674"/>
                  </a:lnTo>
                  <a:close/>
                </a:path>
                <a:path w="1948179" h="3107054">
                  <a:moveTo>
                    <a:pt x="817626" y="158750"/>
                  </a:moveTo>
                  <a:lnTo>
                    <a:pt x="1216088" y="158750"/>
                  </a:lnTo>
                  <a:lnTo>
                    <a:pt x="1216088" y="0"/>
                  </a:lnTo>
                  <a:lnTo>
                    <a:pt x="817626" y="0"/>
                  </a:lnTo>
                  <a:lnTo>
                    <a:pt x="817626" y="158750"/>
                  </a:lnTo>
                  <a:close/>
                </a:path>
                <a:path w="1948179" h="3107054">
                  <a:moveTo>
                    <a:pt x="0" y="1323848"/>
                  </a:moveTo>
                  <a:lnTo>
                    <a:pt x="1947926" y="1323848"/>
                  </a:lnTo>
                  <a:lnTo>
                    <a:pt x="1947926" y="1088898"/>
                  </a:lnTo>
                  <a:lnTo>
                    <a:pt x="0" y="1088898"/>
                  </a:lnTo>
                  <a:lnTo>
                    <a:pt x="0" y="132384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94031" y="2776474"/>
              <a:ext cx="234994" cy="23507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967354" y="281038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56077" y="3563873"/>
            <a:ext cx="234997" cy="235076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188333" y="3597909"/>
            <a:ext cx="330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" algn="l"/>
              </a:tabLst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86175" y="1581150"/>
            <a:ext cx="234950" cy="23495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3759453" y="161467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16225" y="4859273"/>
            <a:ext cx="234950" cy="23495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2889630" y="4893691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37102" y="5160898"/>
            <a:ext cx="234997" cy="235076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5010658" y="5195442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059176" y="2374900"/>
            <a:ext cx="2106930" cy="2962275"/>
            <a:chOff x="3059176" y="2374900"/>
            <a:chExt cx="2106930" cy="2962275"/>
          </a:xfrm>
        </p:grpSpPr>
        <p:sp>
          <p:nvSpPr>
            <p:cNvPr id="47" name="object 47"/>
            <p:cNvSpPr/>
            <p:nvPr/>
          </p:nvSpPr>
          <p:spPr>
            <a:xfrm>
              <a:off x="3065526" y="2381250"/>
              <a:ext cx="2094230" cy="2949575"/>
            </a:xfrm>
            <a:custGeom>
              <a:avLst/>
              <a:gdLst/>
              <a:ahLst/>
              <a:cxnLst/>
              <a:rect l="l" t="t" r="r" b="b"/>
              <a:pathLst>
                <a:path w="2094229" h="2949575">
                  <a:moveTo>
                    <a:pt x="412750" y="158750"/>
                  </a:moveTo>
                  <a:lnTo>
                    <a:pt x="785812" y="158750"/>
                  </a:lnTo>
                  <a:lnTo>
                    <a:pt x="785812" y="0"/>
                  </a:lnTo>
                  <a:lnTo>
                    <a:pt x="412750" y="0"/>
                  </a:lnTo>
                  <a:lnTo>
                    <a:pt x="412750" y="158750"/>
                  </a:lnTo>
                  <a:close/>
                </a:path>
                <a:path w="2094229" h="2949575">
                  <a:moveTo>
                    <a:pt x="0" y="2744724"/>
                  </a:moveTo>
                  <a:lnTo>
                    <a:pt x="2093849" y="2744724"/>
                  </a:lnTo>
                  <a:lnTo>
                    <a:pt x="2093849" y="2535174"/>
                  </a:lnTo>
                  <a:lnTo>
                    <a:pt x="0" y="2535174"/>
                  </a:lnTo>
                  <a:lnTo>
                    <a:pt x="0" y="2744724"/>
                  </a:lnTo>
                  <a:close/>
                </a:path>
                <a:path w="2094229" h="2949575">
                  <a:moveTo>
                    <a:pt x="1408049" y="2949575"/>
                  </a:moveTo>
                  <a:lnTo>
                    <a:pt x="1816036" y="2949575"/>
                  </a:lnTo>
                  <a:lnTo>
                    <a:pt x="1816036" y="2770187"/>
                  </a:lnTo>
                  <a:lnTo>
                    <a:pt x="1408049" y="2770187"/>
                  </a:lnTo>
                  <a:lnTo>
                    <a:pt x="1408049" y="29495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79831" y="4427473"/>
              <a:ext cx="234994" cy="23507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3653154" y="4461764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43001"/>
            <a:ext cx="9080500" cy="1905"/>
          </a:xfrm>
          <a:custGeom>
            <a:avLst/>
            <a:gdLst/>
            <a:ahLst/>
            <a:cxnLst/>
            <a:rect l="l" t="t" r="r" b="b"/>
            <a:pathLst>
              <a:path w="9080500" h="1904">
                <a:moveTo>
                  <a:pt x="0" y="0"/>
                </a:moveTo>
                <a:lnTo>
                  <a:pt x="9080500" y="1524"/>
                </a:lnTo>
              </a:path>
            </a:pathLst>
          </a:custGeom>
          <a:ln w="3175">
            <a:solidFill>
              <a:srgbClr val="D6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88" y="-31877"/>
            <a:ext cx="340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511" y="32130"/>
            <a:ext cx="702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8287" y="903350"/>
            <a:ext cx="2457450" cy="5427980"/>
            <a:chOff x="268287" y="903350"/>
            <a:chExt cx="2457450" cy="5427980"/>
          </a:xfrm>
        </p:grpSpPr>
        <p:sp>
          <p:nvSpPr>
            <p:cNvPr id="6" name="object 6"/>
            <p:cNvSpPr/>
            <p:nvPr/>
          </p:nvSpPr>
          <p:spPr>
            <a:xfrm>
              <a:off x="273050" y="1108011"/>
              <a:ext cx="2447925" cy="5218430"/>
            </a:xfrm>
            <a:custGeom>
              <a:avLst/>
              <a:gdLst/>
              <a:ahLst/>
              <a:cxnLst/>
              <a:rect l="l" t="t" r="r" b="b"/>
              <a:pathLst>
                <a:path w="2447925" h="5218430">
                  <a:moveTo>
                    <a:pt x="0" y="5218176"/>
                  </a:moveTo>
                  <a:lnTo>
                    <a:pt x="2447925" y="5218176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5218176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1293875"/>
              <a:ext cx="161925" cy="1619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3050" y="908113"/>
              <a:ext cx="2447925" cy="201930"/>
            </a:xfrm>
            <a:custGeom>
              <a:avLst/>
              <a:gdLst/>
              <a:ahLst/>
              <a:cxnLst/>
              <a:rect l="l" t="t" r="r" b="b"/>
              <a:pathLst>
                <a:path w="2447925" h="201930">
                  <a:moveTo>
                    <a:pt x="0" y="201612"/>
                  </a:moveTo>
                  <a:lnTo>
                    <a:pt x="2447925" y="201612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01612"/>
                  </a:lnTo>
                  <a:close/>
                </a:path>
              </a:pathLst>
            </a:custGeom>
            <a:ln w="9525">
              <a:solidFill>
                <a:srgbClr val="D6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8287" y="903350"/>
            <a:ext cx="2457450" cy="211454"/>
          </a:xfrm>
          <a:prstGeom prst="rect">
            <a:avLst/>
          </a:prstGeom>
          <a:solidFill>
            <a:srgbClr val="D60E0E"/>
          </a:solidFill>
        </p:spPr>
        <p:txBody>
          <a:bodyPr vert="horz" wrap="square" lIns="0" tIns="0" rIns="0" bIns="0" rtlCol="0">
            <a:spAutoFit/>
          </a:bodyPr>
          <a:lstStyle/>
          <a:p>
            <a:pPr marL="788035">
              <a:lnSpc>
                <a:spcPts val="163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1800" y="1582800"/>
            <a:ext cx="161925" cy="1551305"/>
            <a:chOff x="431800" y="1582800"/>
            <a:chExt cx="161925" cy="15513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582800"/>
              <a:ext cx="161925" cy="1619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1857374"/>
              <a:ext cx="16192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2138425"/>
              <a:ext cx="16192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409825"/>
              <a:ext cx="161925" cy="1619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705100"/>
              <a:ext cx="161925" cy="1619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2971800"/>
              <a:ext cx="161925" cy="16192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52412" y="1285748"/>
            <a:ext cx="248920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5"/>
              </a:spcBef>
              <a:tabLst>
                <a:tab pos="438150" algn="l"/>
              </a:tabLst>
            </a:pPr>
            <a:r>
              <a:rPr sz="1050" spc="-75" baseline="1190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050" baseline="11904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Select</a:t>
            </a:r>
            <a:r>
              <a:rPr sz="900" spc="204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[69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Elements]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(Red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in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Figure)</a:t>
            </a:r>
            <a:endParaRPr sz="900">
              <a:latin typeface="Arial MT"/>
              <a:cs typeface="Arial MT"/>
            </a:endParaRPr>
          </a:p>
          <a:p>
            <a:pPr marL="234950">
              <a:lnSpc>
                <a:spcPct val="100000"/>
              </a:lnSpc>
              <a:spcBef>
                <a:spcPts val="944"/>
              </a:spcBef>
              <a:tabLst>
                <a:tab pos="438150" algn="l"/>
              </a:tabLst>
            </a:pPr>
            <a:r>
              <a:rPr sz="1050" spc="-75" baseline="3968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baseline="3968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Source</a:t>
            </a:r>
            <a:r>
              <a:rPr sz="10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Mesh</a:t>
            </a:r>
            <a:r>
              <a:rPr sz="1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10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50" b="1" spc="-10" dirty="0">
                <a:latin typeface="Arial"/>
                <a:cs typeface="Arial"/>
              </a:rPr>
              <a:t>[Delete]</a:t>
            </a:r>
            <a:endParaRPr sz="105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990"/>
              </a:spcBef>
              <a:buClr>
                <a:srgbClr val="FFFFFF"/>
              </a:buClr>
              <a:buSzPct val="77777"/>
              <a:buAutoNum type="arabicPlain" startAt="3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Extrude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Direction</a:t>
            </a:r>
            <a:r>
              <a:rPr sz="9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[Y-</a:t>
            </a:r>
            <a:r>
              <a:rPr sz="1000" b="1" spc="-20" dirty="0">
                <a:latin typeface="Arial"/>
                <a:cs typeface="Arial"/>
              </a:rPr>
              <a:t>Axis]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1005"/>
              </a:spcBef>
              <a:buClr>
                <a:srgbClr val="FFFFFF"/>
              </a:buClr>
              <a:buSzPct val="77777"/>
              <a:buAutoNum type="arabicPlain" startAt="3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Offset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“-</a:t>
            </a:r>
            <a:r>
              <a:rPr sz="1000" b="1" dirty="0">
                <a:latin typeface="Arial"/>
                <a:cs typeface="Arial"/>
              </a:rPr>
              <a:t>50”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Times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25" dirty="0">
                <a:latin typeface="Arial"/>
                <a:cs typeface="Arial"/>
              </a:rPr>
              <a:t>“8”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7777"/>
              <a:buAutoNum type="arabicPlain" startAt="3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Property</a:t>
            </a:r>
            <a:r>
              <a:rPr sz="9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spc="-25" dirty="0">
                <a:latin typeface="Arial"/>
                <a:cs typeface="Arial"/>
              </a:rPr>
              <a:t>“2”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ct val="77777"/>
              <a:buAutoNum type="arabicPlain" startAt="3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Mesh</a:t>
            </a:r>
            <a:r>
              <a:rPr sz="9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Set</a:t>
            </a:r>
            <a:r>
              <a:rPr sz="9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: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[Pier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table]</a:t>
            </a:r>
            <a:endParaRPr sz="1000">
              <a:latin typeface="Arial"/>
              <a:cs typeface="Arial"/>
            </a:endParaRPr>
          </a:p>
          <a:p>
            <a:pPr marL="438150" indent="-20320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SzPct val="77777"/>
              <a:buAutoNum type="arabicPlain" startAt="3"/>
              <a:tabLst>
                <a:tab pos="438150" algn="l"/>
              </a:tabLst>
            </a:pPr>
            <a:r>
              <a:rPr sz="900" dirty="0">
                <a:solidFill>
                  <a:srgbClr val="4D4D4D"/>
                </a:solidFill>
                <a:latin typeface="Arial MT"/>
                <a:cs typeface="Arial MT"/>
              </a:rPr>
              <a:t>Click</a:t>
            </a:r>
            <a:r>
              <a:rPr sz="9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Arial"/>
                <a:cs typeface="Arial"/>
              </a:rPr>
              <a:t>[OK]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D4D"/>
                </a:solidFill>
                <a:latin typeface="Arial MT"/>
                <a:cs typeface="Arial MT"/>
              </a:rPr>
              <a:t>Button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9139" y="279273"/>
            <a:ext cx="26797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Mesh</a:t>
            </a:r>
            <a:r>
              <a:rPr sz="1400" i="1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i="1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59595"/>
                </a:solidFill>
                <a:latin typeface="Arial"/>
                <a:cs typeface="Arial"/>
              </a:rPr>
              <a:t>Protrude</a:t>
            </a:r>
            <a:r>
              <a:rPr sz="1400" i="1" spc="3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959595"/>
                </a:solidFill>
                <a:latin typeface="Arial"/>
                <a:cs typeface="Arial"/>
              </a:rPr>
              <a:t>&gt;</a:t>
            </a:r>
            <a:r>
              <a:rPr sz="1400" b="1" i="1" spc="36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Extrude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800" y="1420707"/>
            <a:ext cx="2910943" cy="326410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006725" y="1089025"/>
            <a:ext cx="2364105" cy="3967479"/>
            <a:chOff x="3006725" y="1089025"/>
            <a:chExt cx="2364105" cy="3967479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2775" y="1089025"/>
              <a:ext cx="2217674" cy="39670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6725" y="3690873"/>
              <a:ext cx="234950" cy="2349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63900" y="3697351"/>
              <a:ext cx="2005330" cy="222250"/>
            </a:xfrm>
            <a:custGeom>
              <a:avLst/>
              <a:gdLst/>
              <a:ahLst/>
              <a:cxnLst/>
              <a:rect l="l" t="t" r="r" b="b"/>
              <a:pathLst>
                <a:path w="2005329" h="222250">
                  <a:moveTo>
                    <a:pt x="0" y="222250"/>
                  </a:moveTo>
                  <a:lnTo>
                    <a:pt x="2005076" y="222250"/>
                  </a:lnTo>
                  <a:lnTo>
                    <a:pt x="2005076" y="0"/>
                  </a:lnTo>
                  <a:lnTo>
                    <a:pt x="0" y="0"/>
                  </a:lnTo>
                  <a:lnTo>
                    <a:pt x="0" y="2222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9177" y="2049399"/>
              <a:ext cx="234997" cy="23507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832605" y="208305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44825" y="2447925"/>
            <a:ext cx="2209800" cy="2033905"/>
            <a:chOff x="3044825" y="2447925"/>
            <a:chExt cx="2209800" cy="2033905"/>
          </a:xfrm>
        </p:grpSpPr>
        <p:sp>
          <p:nvSpPr>
            <p:cNvPr id="27" name="object 27"/>
            <p:cNvSpPr/>
            <p:nvPr/>
          </p:nvSpPr>
          <p:spPr>
            <a:xfrm>
              <a:off x="3300475" y="2465324"/>
              <a:ext cx="1948180" cy="2010410"/>
            </a:xfrm>
            <a:custGeom>
              <a:avLst/>
              <a:gdLst/>
              <a:ahLst/>
              <a:cxnLst/>
              <a:rect l="l" t="t" r="r" b="b"/>
              <a:pathLst>
                <a:path w="1948179" h="2010410">
                  <a:moveTo>
                    <a:pt x="0" y="2009902"/>
                  </a:moveTo>
                  <a:lnTo>
                    <a:pt x="417512" y="2009902"/>
                  </a:lnTo>
                  <a:lnTo>
                    <a:pt x="417512" y="1794002"/>
                  </a:lnTo>
                  <a:lnTo>
                    <a:pt x="0" y="1794002"/>
                  </a:lnTo>
                  <a:lnTo>
                    <a:pt x="0" y="2009902"/>
                  </a:lnTo>
                  <a:close/>
                </a:path>
                <a:path w="1948179" h="2010410">
                  <a:moveTo>
                    <a:pt x="0" y="234950"/>
                  </a:moveTo>
                  <a:lnTo>
                    <a:pt x="1947799" y="234950"/>
                  </a:lnTo>
                  <a:lnTo>
                    <a:pt x="1947799" y="0"/>
                  </a:lnTo>
                  <a:lnTo>
                    <a:pt x="0" y="0"/>
                  </a:lnTo>
                  <a:lnTo>
                    <a:pt x="0" y="2349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4825" y="2447925"/>
              <a:ext cx="234950" cy="23495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118230" y="2481834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5403" y="1793850"/>
            <a:ext cx="235072" cy="23497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138677" y="1827403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27350" y="4554601"/>
            <a:ext cx="1576705" cy="497205"/>
            <a:chOff x="2927350" y="4554601"/>
            <a:chExt cx="1576705" cy="497205"/>
          </a:xfrm>
        </p:grpSpPr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7350" y="4554601"/>
              <a:ext cx="215900" cy="2159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68728" y="4816450"/>
              <a:ext cx="235072" cy="23497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342257" y="485063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035300" y="2060575"/>
            <a:ext cx="2279650" cy="2932430"/>
            <a:chOff x="3035300" y="2060575"/>
            <a:chExt cx="2279650" cy="2932430"/>
          </a:xfrm>
        </p:grpSpPr>
        <p:sp>
          <p:nvSpPr>
            <p:cNvPr id="37" name="object 37"/>
            <p:cNvSpPr/>
            <p:nvPr/>
          </p:nvSpPr>
          <p:spPr>
            <a:xfrm>
              <a:off x="3214751" y="2066925"/>
              <a:ext cx="2094230" cy="2919730"/>
            </a:xfrm>
            <a:custGeom>
              <a:avLst/>
              <a:gdLst/>
              <a:ahLst/>
              <a:cxnLst/>
              <a:rect l="l" t="t" r="r" b="b"/>
              <a:pathLst>
                <a:path w="2094229" h="2919729">
                  <a:moveTo>
                    <a:pt x="796925" y="152400"/>
                  </a:moveTo>
                  <a:lnTo>
                    <a:pt x="1171575" y="152400"/>
                  </a:lnTo>
                  <a:lnTo>
                    <a:pt x="1171575" y="0"/>
                  </a:lnTo>
                  <a:lnTo>
                    <a:pt x="796925" y="0"/>
                  </a:lnTo>
                  <a:lnTo>
                    <a:pt x="796925" y="152400"/>
                  </a:lnTo>
                  <a:close/>
                </a:path>
                <a:path w="2094229" h="2919729">
                  <a:moveTo>
                    <a:pt x="0" y="2717800"/>
                  </a:moveTo>
                  <a:lnTo>
                    <a:pt x="2093849" y="2717800"/>
                  </a:lnTo>
                  <a:lnTo>
                    <a:pt x="2093849" y="2508250"/>
                  </a:lnTo>
                  <a:lnTo>
                    <a:pt x="0" y="2508250"/>
                  </a:lnTo>
                  <a:lnTo>
                    <a:pt x="0" y="2717800"/>
                  </a:lnTo>
                  <a:close/>
                </a:path>
                <a:path w="2094229" h="2919729">
                  <a:moveTo>
                    <a:pt x="590550" y="2919476"/>
                  </a:moveTo>
                  <a:lnTo>
                    <a:pt x="996950" y="2919476"/>
                  </a:lnTo>
                  <a:lnTo>
                    <a:pt x="996950" y="2740088"/>
                  </a:lnTo>
                  <a:lnTo>
                    <a:pt x="590550" y="2740088"/>
                  </a:lnTo>
                  <a:lnTo>
                    <a:pt x="590550" y="291947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35300" y="4141723"/>
              <a:ext cx="234974" cy="23507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2991104" y="3725036"/>
            <a:ext cx="20637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900" dirty="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19526" y="1857375"/>
            <a:ext cx="1865630" cy="187325"/>
          </a:xfrm>
          <a:custGeom>
            <a:avLst/>
            <a:gdLst/>
            <a:ahLst/>
            <a:cxnLst/>
            <a:rect l="l" t="t" r="r" b="b"/>
            <a:pathLst>
              <a:path w="1865629" h="187325">
                <a:moveTo>
                  <a:pt x="0" y="187325"/>
                </a:moveTo>
                <a:lnTo>
                  <a:pt x="1865249" y="187325"/>
                </a:lnTo>
                <a:lnTo>
                  <a:pt x="1865249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1730</Words>
  <Application>Microsoft Office PowerPoint</Application>
  <PresentationFormat>A4 Paper (210x297 mm)</PresentationFormat>
  <Paragraphs>486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MT</vt:lpstr>
      <vt:lpstr>Arial</vt:lpstr>
      <vt:lpstr>Calibri</vt:lpstr>
      <vt:lpstr>Times New Roman</vt:lpstr>
      <vt:lpstr>Webdings</vt:lpstr>
      <vt:lpstr>Wingdings</vt:lpstr>
      <vt:lpstr>Office Theme</vt:lpstr>
      <vt:lpstr>PowerPoint Presentation</vt:lpstr>
      <vt:lpstr>01 Analysis Setting</vt:lpstr>
      <vt:lpstr>PowerPoint Presentation</vt:lpstr>
      <vt:lpstr>PowerPoint Presentation</vt:lpstr>
      <vt:lpstr>PowerPoint Presentation</vt:lpstr>
      <vt:lpstr>PowerPoint Presentation</vt:lpstr>
      <vt:lpstr>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 Post-Processing</vt:lpstr>
      <vt:lpstr>17 Contour Plot Type</vt:lpstr>
      <vt:lpstr>18 Deformed Shape</vt:lpstr>
      <vt:lpstr>19 Iso-Surface Plot</vt:lpstr>
      <vt:lpstr>20 Mirror Mode</vt:lpstr>
      <vt:lpstr>21 Probe &amp; Result Tag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jwkim</dc:creator>
  <cp:lastModifiedBy>JAYAKRISHNAN J</cp:lastModifiedBy>
  <cp:revision>4</cp:revision>
  <dcterms:created xsi:type="dcterms:W3CDTF">2025-07-14T03:44:16Z</dcterms:created>
  <dcterms:modified xsi:type="dcterms:W3CDTF">2025-07-14T11:04:37Z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2025-07-14T00:00:00Z</vt:filetime>
  </property>
  <property fmtid="{D5CDD505-2E9C-101B-9397-08002B2CF9AE}" pid="5" name="Producer">
    <vt:lpwstr>Microsoft® PowerPoint® 2010</vt:lpwstr>
  </property>
</Properties>
</file>