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5" r:id="rId5"/>
    <p:sldId id="257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>
        <p:scale>
          <a:sx n="150" d="100"/>
          <a:sy n="150" d="100"/>
        </p:scale>
        <p:origin x="55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8F21BD-A0F6-4685-9F25-DC288EC673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06DFCD8-583F-4ACA-91B2-B52F9F2D41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859981-F541-4B47-83FA-F9CB7B8EF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FB64923-E9F6-42AC-BE09-FCA000285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C8A9D3-87BF-41BD-A2D6-8E8CC27F0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6132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BAC7F3-0A9B-4700-B61F-B082ABC99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C43949D-107A-427C-85D0-1CB3CA498B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2E590AF-4103-4BA1-8909-E6CBDAC93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790D58-B280-4896-B9D3-DC7915103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610B534-A9D4-487B-8136-519053C70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82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0422162-F5E0-4CF4-9CBC-9CAB07E3FD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DB7D1AA-87C7-409E-965C-A8F737D7C8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859F01-194E-4A79-9907-8964F558D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EC59A9C-D147-4FEF-8132-24BDC0A8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D0955BE-6834-4990-9FD3-9EFB640C6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85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D062BC-1D05-4E61-9BE0-79A4A0097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BF4D50A-674A-4D89-8C09-7A653A0CD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B72D1C-012C-418F-AFED-26DA496BE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F9FBA0-2592-459A-9CC3-09672B9FA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D24130D-5978-4389-B5DC-FD17EFBC7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4107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FB7022-7B3A-4925-9DB4-A6BC6FD75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3349056-456A-42B4-8EBB-EBC1881E6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6AC5CC-ABB4-4CA2-9A94-E98AE1B08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79ADBB2-5C97-4534-B2DB-865DEE40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AD0771-ABEE-4F95-974C-F67D02F50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496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A32976-D59C-4661-8FA8-66F4DC95F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37E5E0B-5F12-453F-91D9-807F07E594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0D01785-9485-44FB-B2B0-DBFE725E16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6631C92-E0BB-439B-8491-0F5E81F2A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782987-5735-47E5-9985-15B559DB9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7536B21-F416-4AF3-8B7D-7BC1AFCCD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726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54588E-A457-4E88-BC03-38CCAEFB8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B84592-A8FB-4179-B6D5-683B772C5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1159CC1-36A4-4A92-A8CC-7A7474E92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9AC13BF-00CA-4CFF-8B97-84454E8C2E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C6ED4DF-4DA7-4A3F-9C32-CE3A9A2DA6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BE81B5D-E33B-410B-A031-445A02C5D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A24D320-7910-4AAC-8208-77F22AEF5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0F29BF8-3FC1-4976-B209-B129BEF9B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251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F6F084-1039-4B4D-A6EB-60925E0D4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8434BF7-96E3-40A0-8FD2-55FABFE39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258E52F-17D0-4849-881C-9C6B947AE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017AA37-60D8-449B-8382-1F2D015DA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4152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94689FE-C397-4855-8885-FC06A6A35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DFA8380-A804-4407-96AD-025FD00D4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D059727-ED4D-4732-9D34-F59DEB36D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76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3EE11A-FA66-480D-99E2-3CAB008DF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8627F32-2D7F-45C0-ABDC-CA283C264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893655E-91F3-4293-B26E-D298549836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7DF7CED-1B55-420C-9B6D-3F8E5F3A5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D728261-A1EB-4174-86FE-7B856C26D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63EDD5E-0887-4D84-B996-5E32F753D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479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480AB7-8C08-44A3-874E-3A8AD6B27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8894ECA-6FA8-48BC-BA41-0881B3D0EA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BAB6966-D611-4F15-8AF1-9F4A04BE03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515DFF1-20F5-4A16-A55E-92192822C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7809807-D938-4C90-91F2-EFA1A3AA3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AD5B18B-E286-4297-97BF-0FEB1E067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337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90900DD-0990-440A-B0AE-6E0F50A38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A16EB6D-D475-4839-8F9D-0FF719E17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CBB0A7E-B376-4762-9D19-4763467D7E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7477B-7E0E-4EE7-91DB-6E6606C68EEC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C81DA43-D913-4C1F-AA3E-10A2491570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9F4863-7D11-4518-AAA7-F84E4C1809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60AF8-C60C-476C-8B80-F2B8FD8D49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725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00DAD3-E4B6-4D8C-800A-67411A594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4331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ko-KR" altLang="en-US" dirty="0" err="1"/>
              <a:t>단순보</a:t>
            </a:r>
            <a:r>
              <a:rPr lang="ko-KR" altLang="en-US" dirty="0"/>
              <a:t> 따라하기</a:t>
            </a:r>
            <a:br>
              <a:rPr lang="en-US" altLang="ko-KR" dirty="0"/>
            </a:br>
            <a:br>
              <a:rPr lang="en-US" altLang="ko-KR" dirty="0"/>
            </a:br>
            <a:r>
              <a:rPr lang="ko-KR" altLang="en-US" dirty="0"/>
              <a:t>엑셀 </a:t>
            </a:r>
            <a:r>
              <a:rPr lang="en-US" altLang="ko-KR" dirty="0"/>
              <a:t>VBA</a:t>
            </a:r>
            <a:r>
              <a:rPr lang="ko-KR" altLang="en-US" dirty="0"/>
              <a:t>연동 사용설명</a:t>
            </a:r>
          </a:p>
        </p:txBody>
      </p:sp>
    </p:spTree>
    <p:extLst>
      <p:ext uri="{BB962C8B-B14F-4D97-AF65-F5344CB8AC3E}">
        <p14:creationId xmlns:p14="http://schemas.microsoft.com/office/powerpoint/2010/main" val="3934742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A4966375-1EC0-4800-BB39-E56168FE5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49" y="742207"/>
            <a:ext cx="8792393" cy="5915426"/>
          </a:xfrm>
          <a:prstGeom prst="rect">
            <a:avLst/>
          </a:prstGeom>
        </p:spPr>
      </p:pic>
      <p:sp>
        <p:nvSpPr>
          <p:cNvPr id="7" name="제목 1">
            <a:extLst>
              <a:ext uri="{FF2B5EF4-FFF2-40B4-BE49-F238E27FC236}">
                <a16:creationId xmlns:a16="http://schemas.microsoft.com/office/drawing/2014/main" id="{53AC8467-347A-403A-9678-DAEC9F53745F}"/>
              </a:ext>
            </a:extLst>
          </p:cNvPr>
          <p:cNvSpPr txBox="1">
            <a:spLocks/>
          </p:cNvSpPr>
          <p:nvPr/>
        </p:nvSpPr>
        <p:spPr>
          <a:xfrm>
            <a:off x="81149" y="11875"/>
            <a:ext cx="263830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dirty="0"/>
              <a:t>5. </a:t>
            </a:r>
            <a:r>
              <a:rPr lang="ko-KR" altLang="en-US" sz="2800" dirty="0"/>
              <a:t>하중</a:t>
            </a:r>
            <a:r>
              <a:rPr lang="en-US" altLang="ko-KR" sz="2800" dirty="0"/>
              <a:t>, </a:t>
            </a:r>
            <a:r>
              <a:rPr lang="ko-KR" altLang="en-US" sz="2800" dirty="0"/>
              <a:t>해석수행</a:t>
            </a:r>
          </a:p>
        </p:txBody>
      </p:sp>
      <p:sp>
        <p:nvSpPr>
          <p:cNvPr id="12" name="제목 1">
            <a:extLst>
              <a:ext uri="{FF2B5EF4-FFF2-40B4-BE49-F238E27FC236}">
                <a16:creationId xmlns:a16="http://schemas.microsoft.com/office/drawing/2014/main" id="{6EB7E6E5-0C90-4658-B608-0BA99215C746}"/>
              </a:ext>
            </a:extLst>
          </p:cNvPr>
          <p:cNvSpPr txBox="1">
            <a:spLocks/>
          </p:cNvSpPr>
          <p:nvPr/>
        </p:nvSpPr>
        <p:spPr>
          <a:xfrm>
            <a:off x="5800939" y="3699920"/>
            <a:ext cx="4810624" cy="152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" dirty="0"/>
              <a:t>Group</a:t>
            </a:r>
            <a:r>
              <a:rPr lang="ko-KR" altLang="en-US" sz="1200" dirty="0"/>
              <a:t>은 </a:t>
            </a:r>
            <a:r>
              <a:rPr lang="ko-KR" altLang="en-US" sz="1200" dirty="0" err="1"/>
              <a:t>공란이어도</a:t>
            </a:r>
            <a:r>
              <a:rPr lang="ko-KR" altLang="en-US" sz="1200" dirty="0"/>
              <a:t> 무방합니다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다만 </a:t>
            </a:r>
            <a:r>
              <a:rPr lang="en-US" altLang="ko-KR" sz="1200" dirty="0" err="1"/>
              <a:t>iD</a:t>
            </a:r>
            <a:r>
              <a:rPr lang="ko-KR" altLang="en-US" sz="1200" dirty="0"/>
              <a:t>의 경우 공란을 허용하지 않습니다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하지만 하중은 프로그램 내에서 </a:t>
            </a:r>
            <a:r>
              <a:rPr lang="en-US" altLang="ko-KR" sz="1200" dirty="0"/>
              <a:t>ID</a:t>
            </a:r>
            <a:r>
              <a:rPr lang="ko-KR" altLang="en-US" sz="1200" dirty="0"/>
              <a:t>값을 가지지 않아 우선 설정하지 않으면 </a:t>
            </a:r>
            <a:r>
              <a:rPr lang="en-US" altLang="ko-KR" sz="1200" dirty="0"/>
              <a:t>0 </a:t>
            </a:r>
            <a:r>
              <a:rPr lang="ko-KR" altLang="en-US" sz="1200" dirty="0"/>
              <a:t>으로 두었습니다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개발팀에 문의가 필요할 것 같습니다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DB9F7A3E-0491-41DE-A89F-A638C2906A3A}"/>
              </a:ext>
            </a:extLst>
          </p:cNvPr>
          <p:cNvSpPr txBox="1">
            <a:spLocks/>
          </p:cNvSpPr>
          <p:nvPr/>
        </p:nvSpPr>
        <p:spPr>
          <a:xfrm>
            <a:off x="6332856" y="1369058"/>
            <a:ext cx="3971315" cy="1297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" dirty="0"/>
              <a:t>Beam load</a:t>
            </a:r>
            <a:r>
              <a:rPr lang="ko-KR" altLang="en-US" sz="1200" dirty="0"/>
              <a:t>의 경우 다수의 요소에 한번에 </a:t>
            </a:r>
            <a:r>
              <a:rPr lang="ko-KR" altLang="en-US" sz="1200" dirty="0" err="1"/>
              <a:t>재하하는</a:t>
            </a:r>
            <a:r>
              <a:rPr lang="ko-KR" altLang="en-US" sz="1200" dirty="0"/>
              <a:t> 경우가 대부분입니다</a:t>
            </a:r>
            <a:r>
              <a:rPr lang="en-US" altLang="ko-KR" sz="1200" dirty="0"/>
              <a:t>. </a:t>
            </a:r>
          </a:p>
          <a:p>
            <a:endParaRPr lang="en-US" altLang="ko-KR" sz="1200" dirty="0"/>
          </a:p>
          <a:p>
            <a:r>
              <a:rPr lang="ko-KR" altLang="en-US" sz="1200" dirty="0"/>
              <a:t>하지만 </a:t>
            </a:r>
            <a:r>
              <a:rPr lang="en-US" altLang="ko-KR" sz="1200" dirty="0"/>
              <a:t>API</a:t>
            </a:r>
            <a:r>
              <a:rPr lang="ko-KR" altLang="en-US" sz="1200" dirty="0"/>
              <a:t>를 사용시 하나의 요소에 하나의 </a:t>
            </a:r>
            <a:r>
              <a:rPr lang="en-US" altLang="ko-KR" sz="1200" dirty="0"/>
              <a:t>beam load</a:t>
            </a:r>
            <a:r>
              <a:rPr lang="ko-KR" altLang="en-US" sz="1200" dirty="0"/>
              <a:t>만을 </a:t>
            </a:r>
            <a:r>
              <a:rPr lang="ko-KR" altLang="en-US" sz="1200" dirty="0" err="1"/>
              <a:t>재하할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수있습니다</a:t>
            </a:r>
            <a:r>
              <a:rPr lang="en-US" altLang="ko-KR" sz="1200" dirty="0"/>
              <a:t>. </a:t>
            </a:r>
          </a:p>
          <a:p>
            <a:endParaRPr lang="en-US" altLang="ko-KR" sz="1200" dirty="0"/>
          </a:p>
          <a:p>
            <a:r>
              <a:rPr lang="ko-KR" altLang="en-US" sz="1200" dirty="0"/>
              <a:t>이를 해결하기 위해 재하하고 싶은 요소를 연속적으로 선택하여 </a:t>
            </a:r>
            <a:r>
              <a:rPr lang="ko-KR" altLang="en-US" sz="1200" dirty="0" err="1"/>
              <a:t>재하할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수있도록</a:t>
            </a:r>
            <a:r>
              <a:rPr lang="ko-KR" altLang="en-US" sz="1200" dirty="0"/>
              <a:t> 했습니다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878103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0B42C4E3-A34D-4D0A-85D5-7733AE9CBB86}"/>
              </a:ext>
            </a:extLst>
          </p:cNvPr>
          <p:cNvSpPr txBox="1">
            <a:spLocks/>
          </p:cNvSpPr>
          <p:nvPr/>
        </p:nvSpPr>
        <p:spPr>
          <a:xfrm>
            <a:off x="81149" y="11875"/>
            <a:ext cx="263830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dirty="0"/>
              <a:t>0. </a:t>
            </a:r>
            <a:r>
              <a:rPr lang="ko-KR" altLang="en-US" sz="2800" dirty="0"/>
              <a:t>기본 구조</a:t>
            </a:r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id="{5A3A4625-5C62-4918-A6BC-3513350DF236}"/>
              </a:ext>
            </a:extLst>
          </p:cNvPr>
          <p:cNvSpPr txBox="1">
            <a:spLocks/>
          </p:cNvSpPr>
          <p:nvPr/>
        </p:nvSpPr>
        <p:spPr>
          <a:xfrm>
            <a:off x="283030" y="1163781"/>
            <a:ext cx="10416638" cy="3788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" dirty="0"/>
              <a:t>- CIVIL NX API </a:t>
            </a:r>
            <a:r>
              <a:rPr lang="ko-KR" altLang="en-US" sz="1600" dirty="0"/>
              <a:t>를 통해 모델파일과 </a:t>
            </a:r>
            <a:r>
              <a:rPr lang="en-US" altLang="ko-KR" sz="1600" dirty="0"/>
              <a:t>Excel </a:t>
            </a:r>
            <a:r>
              <a:rPr lang="ko-KR" altLang="en-US" sz="1600" dirty="0"/>
              <a:t>간 전송이 이루어 집니다</a:t>
            </a:r>
            <a:r>
              <a:rPr lang="en-US" altLang="ko-KR" sz="1600" dirty="0"/>
              <a:t>.</a:t>
            </a:r>
          </a:p>
          <a:p>
            <a:endParaRPr lang="en-US" altLang="ko-KR" sz="1600" dirty="0"/>
          </a:p>
          <a:p>
            <a:r>
              <a:rPr lang="en-US" altLang="ko-KR" sz="1600" dirty="0"/>
              <a:t>- Excel VBA </a:t>
            </a:r>
            <a:r>
              <a:rPr lang="ko-KR" altLang="en-US" sz="1600" dirty="0"/>
              <a:t>코드를 통해 </a:t>
            </a:r>
            <a:r>
              <a:rPr lang="en-US" altLang="ko-KR" sz="1600" dirty="0"/>
              <a:t>Json </a:t>
            </a:r>
            <a:r>
              <a:rPr lang="ko-KR" altLang="en-US" sz="1600" dirty="0"/>
              <a:t>형식을 </a:t>
            </a:r>
            <a:r>
              <a:rPr lang="en-US" altLang="ko-KR" sz="1600" dirty="0"/>
              <a:t>CIVIL NX </a:t>
            </a:r>
            <a:r>
              <a:rPr lang="ko-KR" altLang="en-US" sz="1600" dirty="0"/>
              <a:t>서버에 전송합니다</a:t>
            </a:r>
            <a:r>
              <a:rPr lang="en-US" altLang="ko-KR" sz="1600" dirty="0"/>
              <a:t>.</a:t>
            </a:r>
          </a:p>
          <a:p>
            <a:endParaRPr lang="en-US" altLang="ko-KR" sz="1600" dirty="0"/>
          </a:p>
          <a:p>
            <a:r>
              <a:rPr lang="en-US" altLang="ko-KR" sz="1600" dirty="0"/>
              <a:t>- </a:t>
            </a:r>
            <a:r>
              <a:rPr lang="ko-KR" altLang="en-US" sz="1600" dirty="0"/>
              <a:t>모든 표는 </a:t>
            </a:r>
            <a:r>
              <a:rPr lang="ko-KR" altLang="en-US" sz="1600" dirty="0">
                <a:solidFill>
                  <a:srgbClr val="FF0000"/>
                </a:solidFill>
              </a:rPr>
              <a:t>독립적으로 이루어져 있어</a:t>
            </a:r>
            <a:r>
              <a:rPr lang="ko-KR" altLang="en-US" sz="1600" dirty="0">
                <a:solidFill>
                  <a:schemeClr val="accent1"/>
                </a:solidFill>
              </a:rPr>
              <a:t> </a:t>
            </a:r>
            <a:r>
              <a:rPr lang="ko-KR" altLang="en-US" sz="1600" dirty="0"/>
              <a:t>복사해서 사용이 가능합니다</a:t>
            </a:r>
            <a:r>
              <a:rPr lang="en-US" altLang="ko-KR" sz="1600" dirty="0"/>
              <a:t>.</a:t>
            </a:r>
          </a:p>
          <a:p>
            <a:endParaRPr lang="en-US" altLang="ko-KR" sz="1600" dirty="0"/>
          </a:p>
          <a:p>
            <a:r>
              <a:rPr lang="en-US" altLang="ko-KR" sz="1200" dirty="0"/>
              <a:t>(</a:t>
            </a:r>
            <a:r>
              <a:rPr lang="ko-KR" altLang="en-US" sz="1200" dirty="0"/>
              <a:t>단</a:t>
            </a:r>
            <a:r>
              <a:rPr lang="en-US" altLang="ko-KR" sz="1200" dirty="0"/>
              <a:t>, </a:t>
            </a:r>
            <a:r>
              <a:rPr lang="ko-KR" altLang="en-US" sz="1200" dirty="0">
                <a:solidFill>
                  <a:srgbClr val="FF0000"/>
                </a:solidFill>
              </a:rPr>
              <a:t>다른 시트</a:t>
            </a:r>
            <a:r>
              <a:rPr lang="ko-KR" altLang="en-US" sz="1200" dirty="0"/>
              <a:t>로 옮기는 경우</a:t>
            </a:r>
            <a:r>
              <a:rPr lang="en-US" altLang="ko-KR" sz="1200" dirty="0"/>
              <a:t> </a:t>
            </a:r>
            <a:r>
              <a:rPr lang="ko-KR" altLang="en-US" sz="1200" dirty="0"/>
              <a:t>참조하는 시트의 이름은 수정이 필요합니다</a:t>
            </a:r>
            <a:r>
              <a:rPr lang="en-US" altLang="ko-KR" sz="1200" dirty="0"/>
              <a:t>.)</a:t>
            </a:r>
          </a:p>
          <a:p>
            <a:endParaRPr lang="en-US" altLang="ko-KR" sz="1600" dirty="0"/>
          </a:p>
          <a:p>
            <a:pPr marL="285750" indent="-285750">
              <a:buFontTx/>
              <a:buChar char="-"/>
            </a:pPr>
            <a:r>
              <a:rPr lang="ko-KR" altLang="en-US" sz="1600" dirty="0"/>
              <a:t>버튼을 통해 직접적으로 모델에 입력되는 표의 경우 </a:t>
            </a:r>
            <a:r>
              <a:rPr lang="ko-KR" altLang="en-US" sz="1600" dirty="0">
                <a:solidFill>
                  <a:schemeClr val="accent1"/>
                </a:solidFill>
              </a:rPr>
              <a:t>파란색</a:t>
            </a:r>
            <a:r>
              <a:rPr lang="ko-KR" altLang="en-US" sz="1600" dirty="0"/>
              <a:t>을 사용합니다</a:t>
            </a:r>
            <a:r>
              <a:rPr lang="en-US" altLang="ko-KR" sz="1600" dirty="0"/>
              <a:t>.</a:t>
            </a:r>
          </a:p>
          <a:p>
            <a:endParaRPr lang="en-US" altLang="ko-KR" sz="1600" dirty="0"/>
          </a:p>
          <a:p>
            <a:pPr marL="285750" indent="-285750">
              <a:buFontTx/>
              <a:buChar char="-"/>
            </a:pPr>
            <a:r>
              <a:rPr lang="ko-KR" altLang="en-US" sz="1600" dirty="0"/>
              <a:t>파란색 이외의 표는 </a:t>
            </a:r>
            <a:r>
              <a:rPr lang="en-US" altLang="ko-KR" sz="1600" dirty="0"/>
              <a:t>API</a:t>
            </a:r>
            <a:r>
              <a:rPr lang="ko-KR" altLang="en-US" sz="1600" dirty="0"/>
              <a:t>를 활용해서 더 편하게 사용하기 위해 연산하는 부가적인 표입니다</a:t>
            </a:r>
            <a:r>
              <a:rPr lang="en-US" altLang="ko-KR" sz="1600" dirty="0"/>
              <a:t>. (</a:t>
            </a:r>
            <a:r>
              <a:rPr lang="ko-KR" altLang="en-US" sz="1600" dirty="0"/>
              <a:t>모델에 영향 </a:t>
            </a:r>
            <a:r>
              <a:rPr lang="en-US" altLang="ko-KR" sz="1600" dirty="0"/>
              <a:t>X)</a:t>
            </a:r>
          </a:p>
          <a:p>
            <a:pPr marL="285750" indent="-285750">
              <a:buFontTx/>
              <a:buChar char="-"/>
            </a:pPr>
            <a:endParaRPr lang="en-US" altLang="ko-KR" sz="1600" dirty="0"/>
          </a:p>
          <a:p>
            <a:pPr marL="285750" indent="-285750">
              <a:buFontTx/>
              <a:buChar char="-"/>
            </a:pPr>
            <a:r>
              <a:rPr lang="ko-KR" altLang="en-US" sz="1600" dirty="0"/>
              <a:t>해석 수행의 경우 모델링 마지막 작업인 하중 입력 시트에 함께 입력되어 있습니다</a:t>
            </a:r>
            <a:r>
              <a:rPr lang="en-US" altLang="ko-KR" sz="1600" dirty="0"/>
              <a:t>.</a:t>
            </a:r>
          </a:p>
          <a:p>
            <a:pPr marL="285750" indent="-285750">
              <a:buFontTx/>
              <a:buChar char="-"/>
            </a:pPr>
            <a:endParaRPr lang="en-US" altLang="ko-KR" sz="1600" dirty="0"/>
          </a:p>
          <a:p>
            <a:pPr marL="285750" indent="-285750">
              <a:buFontTx/>
              <a:buChar char="-"/>
            </a:pPr>
            <a:r>
              <a:rPr lang="ko-KR" altLang="en-US" sz="1600" dirty="0"/>
              <a:t>결과 확인의 경우 </a:t>
            </a:r>
            <a:r>
              <a:rPr lang="en-US" altLang="ko-KR" sz="1600" dirty="0"/>
              <a:t>API</a:t>
            </a:r>
            <a:r>
              <a:rPr lang="ko-KR" altLang="en-US" sz="1600" dirty="0"/>
              <a:t>를 통해 결과를 확인할 수 있지만</a:t>
            </a:r>
            <a:r>
              <a:rPr lang="en-US" altLang="ko-KR" sz="1600" dirty="0"/>
              <a:t>, </a:t>
            </a:r>
            <a:r>
              <a:rPr lang="ko-KR" altLang="en-US" sz="1600" dirty="0"/>
              <a:t>사용자에 따라 변수가 많아 우선 제외했습니다</a:t>
            </a:r>
            <a:r>
              <a:rPr lang="en-US" altLang="ko-KR" sz="1600" dirty="0"/>
              <a:t>.</a:t>
            </a:r>
          </a:p>
          <a:p>
            <a:pPr marL="285750" indent="-285750">
              <a:buFontTx/>
              <a:buChar char="-"/>
            </a:pPr>
            <a:endParaRPr lang="en-US" altLang="ko-KR" sz="1600" dirty="0"/>
          </a:p>
          <a:p>
            <a:pPr marL="285750" indent="-285750">
              <a:buFontTx/>
              <a:buChar char="-"/>
            </a:pPr>
            <a:r>
              <a:rPr lang="ko-KR" altLang="en-US" sz="1600" dirty="0"/>
              <a:t>수정</a:t>
            </a:r>
            <a:r>
              <a:rPr lang="en-US" altLang="ko-KR" sz="1600" dirty="0"/>
              <a:t>, </a:t>
            </a:r>
            <a:r>
              <a:rPr lang="ko-KR" altLang="en-US" sz="1600" dirty="0"/>
              <a:t>오류</a:t>
            </a:r>
            <a:r>
              <a:rPr lang="en-US" altLang="ko-KR" sz="1600" dirty="0"/>
              <a:t> </a:t>
            </a:r>
            <a:r>
              <a:rPr lang="ko-KR" altLang="en-US" sz="1600" dirty="0"/>
              <a:t>등 제안사항은 첨부된 엑셀 시트를 통해 </a:t>
            </a:r>
            <a:r>
              <a:rPr lang="ko-KR" altLang="en-US" sz="1600" dirty="0" err="1"/>
              <a:t>남겨주시면</a:t>
            </a:r>
            <a:r>
              <a:rPr lang="ko-KR" altLang="en-US" sz="1600" dirty="0"/>
              <a:t> 반영하도록 하겠습니다</a:t>
            </a:r>
            <a:r>
              <a:rPr lang="en-US" altLang="ko-KR" sz="1600" dirty="0"/>
              <a:t>.</a:t>
            </a:r>
          </a:p>
          <a:p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331251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0B42C4E3-A34D-4D0A-85D5-7733AE9CBB86}"/>
              </a:ext>
            </a:extLst>
          </p:cNvPr>
          <p:cNvSpPr txBox="1">
            <a:spLocks/>
          </p:cNvSpPr>
          <p:nvPr/>
        </p:nvSpPr>
        <p:spPr>
          <a:xfrm>
            <a:off x="81149" y="11875"/>
            <a:ext cx="263830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dirty="0"/>
              <a:t>0. </a:t>
            </a:r>
            <a:r>
              <a:rPr lang="ko-KR" altLang="en-US" sz="2800" dirty="0"/>
              <a:t>기본 구조</a:t>
            </a:r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id="{5A3A4625-5C62-4918-A6BC-3513350DF236}"/>
              </a:ext>
            </a:extLst>
          </p:cNvPr>
          <p:cNvSpPr txBox="1">
            <a:spLocks/>
          </p:cNvSpPr>
          <p:nvPr/>
        </p:nvSpPr>
        <p:spPr>
          <a:xfrm>
            <a:off x="1886198" y="1576457"/>
            <a:ext cx="5464628" cy="570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600" dirty="0"/>
              <a:t>시트간 이동을 편하게 하고</a:t>
            </a:r>
            <a:r>
              <a:rPr lang="en-US" altLang="ko-KR" sz="1600" dirty="0"/>
              <a:t>, </a:t>
            </a:r>
          </a:p>
          <a:p>
            <a:endParaRPr lang="en-US" altLang="ko-KR" sz="1600" dirty="0"/>
          </a:p>
          <a:p>
            <a:r>
              <a:rPr lang="ko-KR" altLang="en-US" sz="1600" dirty="0"/>
              <a:t>대시보드로 작업하는 느낌을 내기 위해 좌측 끝에 이동할 </a:t>
            </a:r>
            <a:r>
              <a:rPr lang="ko-KR" altLang="en-US" sz="1600" dirty="0" err="1"/>
              <a:t>수있는</a:t>
            </a:r>
            <a:r>
              <a:rPr lang="ko-KR" altLang="en-US" sz="1600" dirty="0"/>
              <a:t> 버튼을 두었습니다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E3E77759-FE88-4E93-8397-3667CC075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65" y="822373"/>
            <a:ext cx="1390844" cy="4334480"/>
          </a:xfrm>
          <a:prstGeom prst="rect">
            <a:avLst/>
          </a:prstGeom>
        </p:spPr>
      </p:pic>
      <p:sp>
        <p:nvSpPr>
          <p:cNvPr id="7" name="제목 1">
            <a:extLst>
              <a:ext uri="{FF2B5EF4-FFF2-40B4-BE49-F238E27FC236}">
                <a16:creationId xmlns:a16="http://schemas.microsoft.com/office/drawing/2014/main" id="{10BACF4F-8CB8-4C9B-8383-3B030606B0DF}"/>
              </a:ext>
            </a:extLst>
          </p:cNvPr>
          <p:cNvSpPr txBox="1">
            <a:spLocks/>
          </p:cNvSpPr>
          <p:nvPr/>
        </p:nvSpPr>
        <p:spPr>
          <a:xfrm>
            <a:off x="2074224" y="4586836"/>
            <a:ext cx="7532914" cy="9648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100" dirty="0"/>
              <a:t>단순보의 경우 입력되는 데이터가 작지만</a:t>
            </a:r>
            <a:r>
              <a:rPr lang="en-US" altLang="ko-KR" sz="1100" dirty="0"/>
              <a:t>, </a:t>
            </a:r>
            <a:r>
              <a:rPr lang="ko-KR" altLang="en-US" sz="1100" dirty="0"/>
              <a:t>다른 모델을 고려하여 각 테이블에는 </a:t>
            </a:r>
            <a:r>
              <a:rPr lang="ko-KR" altLang="en-US" sz="1100" dirty="0" err="1"/>
              <a:t>테이블리셋버튼이</a:t>
            </a:r>
            <a:r>
              <a:rPr lang="ko-KR" altLang="en-US" sz="1100" dirty="0"/>
              <a:t> 있습니다</a:t>
            </a:r>
            <a:r>
              <a:rPr lang="en-US" altLang="ko-KR" sz="1100" dirty="0"/>
              <a:t>. </a:t>
            </a:r>
            <a:r>
              <a:rPr lang="ko-KR" altLang="en-US" sz="1100" dirty="0"/>
              <a:t>이를 통해 테이블을 </a:t>
            </a:r>
            <a:r>
              <a:rPr lang="ko-KR" altLang="en-US" sz="1100" dirty="0" err="1"/>
              <a:t>리셋하여</a:t>
            </a:r>
            <a:r>
              <a:rPr lang="ko-KR" altLang="en-US" sz="1100" dirty="0"/>
              <a:t> 사용할 수 있습니다</a:t>
            </a:r>
            <a:r>
              <a:rPr lang="en-US" altLang="ko-KR" sz="1100" dirty="0"/>
              <a:t>. (</a:t>
            </a:r>
            <a:r>
              <a:rPr lang="ko-KR" altLang="en-US" sz="1100" dirty="0"/>
              <a:t>실제 모델파일에는 영향을 주지 않습니다</a:t>
            </a:r>
            <a:r>
              <a:rPr lang="en-US" altLang="ko-KR" sz="1100" dirty="0"/>
              <a:t>.)</a:t>
            </a:r>
            <a:endParaRPr lang="ko-KR" altLang="en-US" sz="11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88D00D9-5CA6-42C1-96D3-36C18A088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770" y="4931143"/>
            <a:ext cx="800212" cy="2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10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0B42C4E3-A34D-4D0A-85D5-7733AE9CBB86}"/>
              </a:ext>
            </a:extLst>
          </p:cNvPr>
          <p:cNvSpPr txBox="1">
            <a:spLocks/>
          </p:cNvSpPr>
          <p:nvPr/>
        </p:nvSpPr>
        <p:spPr>
          <a:xfrm>
            <a:off x="81149" y="11875"/>
            <a:ext cx="263830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dirty="0"/>
              <a:t>0. </a:t>
            </a:r>
            <a:r>
              <a:rPr lang="ko-KR" altLang="en-US" sz="2800" dirty="0"/>
              <a:t>기본 구조</a:t>
            </a: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10BACF4F-8CB8-4C9B-8383-3B030606B0DF}"/>
              </a:ext>
            </a:extLst>
          </p:cNvPr>
          <p:cNvSpPr txBox="1">
            <a:spLocks/>
          </p:cNvSpPr>
          <p:nvPr/>
        </p:nvSpPr>
        <p:spPr>
          <a:xfrm>
            <a:off x="1756836" y="2464122"/>
            <a:ext cx="7532914" cy="3015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/>
              <a:t>버튼은 대부분 </a:t>
            </a:r>
            <a:r>
              <a:rPr lang="en-US" altLang="ko-KR" sz="1200" dirty="0"/>
              <a:t>4</a:t>
            </a:r>
            <a:r>
              <a:rPr lang="ko-KR" altLang="en-US" sz="1200" dirty="0"/>
              <a:t>개로 이루어져 있습니다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값 입력 </a:t>
            </a:r>
            <a:r>
              <a:rPr lang="en-US" altLang="ko-KR" sz="1200" dirty="0"/>
              <a:t>(POST) : </a:t>
            </a:r>
            <a:r>
              <a:rPr lang="ko-KR" altLang="en-US" sz="1200" dirty="0" err="1"/>
              <a:t>아무정보도</a:t>
            </a:r>
            <a:r>
              <a:rPr lang="ko-KR" altLang="en-US" sz="1200" dirty="0"/>
              <a:t> 입력하지 않은 상태에서 처음으로 값을 입력할 때 사용합니다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가져오기 </a:t>
            </a:r>
            <a:r>
              <a:rPr lang="en-US" altLang="ko-KR" sz="1200" dirty="0"/>
              <a:t>(GET)</a:t>
            </a:r>
            <a:r>
              <a:rPr lang="ko-KR" altLang="en-US" sz="1200" dirty="0"/>
              <a:t> </a:t>
            </a:r>
            <a:r>
              <a:rPr lang="en-US" altLang="ko-KR" sz="1200" dirty="0"/>
              <a:t>:</a:t>
            </a:r>
            <a:r>
              <a:rPr lang="ko-KR" altLang="en-US" sz="1200" dirty="0"/>
              <a:t> 모델에 입력된 정보를 표로 확인할 때 사용합니다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수정 </a:t>
            </a:r>
            <a:r>
              <a:rPr lang="en-US" altLang="ko-KR" sz="1200" dirty="0"/>
              <a:t>(PUT) : POST</a:t>
            </a:r>
            <a:r>
              <a:rPr lang="ko-KR" altLang="en-US" sz="1200" dirty="0"/>
              <a:t>로 입력한 값 혹은 </a:t>
            </a:r>
            <a:r>
              <a:rPr lang="en-US" altLang="ko-KR" sz="1200" dirty="0"/>
              <a:t>CIVIL </a:t>
            </a:r>
            <a:r>
              <a:rPr lang="ko-KR" altLang="en-US" sz="1200" dirty="0"/>
              <a:t>에서 입력한 값을 수정하거나 추가시에 사용합니다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삭제</a:t>
            </a:r>
            <a:r>
              <a:rPr lang="en-US" altLang="ko-KR" sz="1200" dirty="0"/>
              <a:t>(DELETE) : </a:t>
            </a:r>
            <a:r>
              <a:rPr lang="ko-KR" altLang="en-US" sz="1200" dirty="0"/>
              <a:t>입력된 값을 삭제할 때 사용합니다</a:t>
            </a:r>
            <a:r>
              <a:rPr lang="en-US" altLang="ko-KR" sz="1200" dirty="0"/>
              <a:t>. </a:t>
            </a:r>
            <a:r>
              <a:rPr lang="ko-KR" altLang="en-US" sz="1200" dirty="0"/>
              <a:t>각 데이터 마다 기준으로 하는 값 </a:t>
            </a:r>
            <a:r>
              <a:rPr lang="en-US" altLang="ko-KR" sz="1200" dirty="0"/>
              <a:t>(ex. Id, number </a:t>
            </a:r>
            <a:r>
              <a:rPr lang="ko-KR" altLang="en-US" sz="1200" dirty="0"/>
              <a:t>등</a:t>
            </a:r>
            <a:r>
              <a:rPr lang="en-US" altLang="ko-KR" sz="1200" dirty="0"/>
              <a:t>) </a:t>
            </a:r>
            <a:r>
              <a:rPr lang="ko-KR" altLang="en-US" sz="1200" dirty="0"/>
              <a:t>을 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ko-KR" altLang="en-US" sz="1200" dirty="0"/>
              <a:t>받아 원하는 값을 삭제합니다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A828CC4-7F6E-4221-83C6-A5751CD6B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836" y="1019078"/>
            <a:ext cx="7535327" cy="139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417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59DF9514-4073-4DC6-98C4-A16FB212C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9674"/>
            <a:ext cx="9944611" cy="4819898"/>
          </a:xfrm>
          <a:prstGeom prst="rect">
            <a:avLst/>
          </a:prstGeom>
        </p:spPr>
      </p:pic>
      <p:sp>
        <p:nvSpPr>
          <p:cNvPr id="7" name="제목 1">
            <a:extLst>
              <a:ext uri="{FF2B5EF4-FFF2-40B4-BE49-F238E27FC236}">
                <a16:creationId xmlns:a16="http://schemas.microsoft.com/office/drawing/2014/main" id="{53AC8467-347A-403A-9678-DAEC9F53745F}"/>
              </a:ext>
            </a:extLst>
          </p:cNvPr>
          <p:cNvSpPr txBox="1">
            <a:spLocks/>
          </p:cNvSpPr>
          <p:nvPr/>
        </p:nvSpPr>
        <p:spPr>
          <a:xfrm>
            <a:off x="81149" y="11875"/>
            <a:ext cx="263830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dirty="0"/>
              <a:t>1. </a:t>
            </a:r>
            <a:r>
              <a:rPr lang="ko-KR" altLang="en-US" sz="2800" dirty="0"/>
              <a:t>저장</a:t>
            </a:r>
            <a:r>
              <a:rPr lang="en-US" altLang="ko-KR" sz="2800" dirty="0"/>
              <a:t>, </a:t>
            </a:r>
            <a:r>
              <a:rPr lang="ko-KR" altLang="en-US" sz="2800" dirty="0"/>
              <a:t>단위계 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9396C4F-FCA5-40AD-93D1-4EC68184C1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614" y="1078428"/>
            <a:ext cx="4097480" cy="1101655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51E18587-9F86-465C-A191-FD58642FB349}"/>
              </a:ext>
            </a:extLst>
          </p:cNvPr>
          <p:cNvSpPr txBox="1">
            <a:spLocks/>
          </p:cNvSpPr>
          <p:nvPr/>
        </p:nvSpPr>
        <p:spPr>
          <a:xfrm>
            <a:off x="3823362" y="348096"/>
            <a:ext cx="5504706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" dirty="0"/>
              <a:t>1. Apps &gt;API Settings </a:t>
            </a:r>
            <a:r>
              <a:rPr lang="ko-KR" altLang="en-US" sz="1200" dirty="0"/>
              <a:t>에서 </a:t>
            </a:r>
            <a:r>
              <a:rPr lang="en-US" altLang="ko-KR" sz="1200" dirty="0"/>
              <a:t>Base URL</a:t>
            </a:r>
            <a:r>
              <a:rPr lang="ko-KR" altLang="en-US" sz="1200" dirty="0"/>
              <a:t>과 </a:t>
            </a:r>
            <a:r>
              <a:rPr lang="en-US" altLang="ko-KR" sz="1200" dirty="0"/>
              <a:t>MAPI-Key</a:t>
            </a:r>
            <a:r>
              <a:rPr lang="ko-KR" altLang="en-US" sz="1200" dirty="0"/>
              <a:t>를 가져와 연동합니다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첫 시트에서만 입력하면 나머지 시트는 자동으로 입력됩니다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2312747F-6073-4E5E-AC5B-9822C6EF31B9}"/>
              </a:ext>
            </a:extLst>
          </p:cNvPr>
          <p:cNvSpPr txBox="1">
            <a:spLocks/>
          </p:cNvSpPr>
          <p:nvPr/>
        </p:nvSpPr>
        <p:spPr>
          <a:xfrm>
            <a:off x="925537" y="5266707"/>
            <a:ext cx="614028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" dirty="0"/>
              <a:t>2. </a:t>
            </a:r>
            <a:r>
              <a:rPr lang="ko-KR" altLang="en-US" sz="1200" dirty="0"/>
              <a:t>저장</a:t>
            </a:r>
            <a:r>
              <a:rPr lang="en-US" altLang="ko-KR" sz="1200" dirty="0"/>
              <a:t> </a:t>
            </a:r>
            <a:r>
              <a:rPr lang="ko-KR" altLang="en-US" sz="1200" dirty="0"/>
              <a:t>버튼은 누르면 자동으로 저장되고</a:t>
            </a:r>
            <a:r>
              <a:rPr lang="en-US" altLang="ko-KR" sz="1200" dirty="0"/>
              <a:t>,</a:t>
            </a:r>
          </a:p>
          <a:p>
            <a:endParaRPr lang="en-US" altLang="ko-KR" sz="1200" dirty="0"/>
          </a:p>
          <a:p>
            <a:r>
              <a:rPr lang="ko-KR" altLang="en-US" sz="1200" dirty="0" err="1"/>
              <a:t>다른이름으로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저장시</a:t>
            </a:r>
            <a:r>
              <a:rPr lang="ko-KR" altLang="en-US" sz="1200" dirty="0"/>
              <a:t> 저장경로 </a:t>
            </a:r>
            <a:r>
              <a:rPr lang="en-US" altLang="ko-KR" sz="1200" dirty="0"/>
              <a:t>(</a:t>
            </a:r>
            <a:r>
              <a:rPr lang="ko-KR" altLang="en-US" sz="1200" dirty="0"/>
              <a:t>파일 이름</a:t>
            </a:r>
            <a:r>
              <a:rPr lang="en-US" altLang="ko-KR" sz="1200" dirty="0"/>
              <a:t>.</a:t>
            </a:r>
            <a:r>
              <a:rPr lang="en-US" altLang="ko-KR" sz="1200" dirty="0" err="1"/>
              <a:t>mcb</a:t>
            </a:r>
            <a:r>
              <a:rPr lang="en-US" altLang="ko-KR" sz="1200" dirty="0"/>
              <a:t> </a:t>
            </a:r>
            <a:r>
              <a:rPr lang="ko-KR" altLang="en-US" sz="1200" dirty="0"/>
              <a:t>까지 포함</a:t>
            </a:r>
            <a:r>
              <a:rPr lang="en-US" altLang="ko-KR" sz="1200" dirty="0"/>
              <a:t>)</a:t>
            </a:r>
            <a:r>
              <a:rPr lang="ko-KR" altLang="en-US" sz="1200" dirty="0"/>
              <a:t>를 입력해주어야 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12" name="제목 1">
            <a:extLst>
              <a:ext uri="{FF2B5EF4-FFF2-40B4-BE49-F238E27FC236}">
                <a16:creationId xmlns:a16="http://schemas.microsoft.com/office/drawing/2014/main" id="{6EB7E6E5-0C90-4658-B608-0BA99215C746}"/>
              </a:ext>
            </a:extLst>
          </p:cNvPr>
          <p:cNvSpPr txBox="1">
            <a:spLocks/>
          </p:cNvSpPr>
          <p:nvPr/>
        </p:nvSpPr>
        <p:spPr>
          <a:xfrm>
            <a:off x="5673688" y="4158250"/>
            <a:ext cx="614028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" dirty="0"/>
              <a:t>3. </a:t>
            </a:r>
            <a:r>
              <a:rPr lang="ko-KR" altLang="en-US" sz="1200" dirty="0"/>
              <a:t>단위계는 표에 설정하고 싶은 단위계를 선택해서 입력하고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ko-KR" altLang="en-US" sz="1200" dirty="0"/>
              <a:t>버튼을 누르면 </a:t>
            </a:r>
            <a:r>
              <a:rPr lang="ko-KR" altLang="en-US" sz="1200" dirty="0" err="1"/>
              <a:t>자동으로변환됩니다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20058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3818D3F8-EE19-44FD-9D5F-498168793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5312"/>
            <a:ext cx="12192000" cy="5107375"/>
          </a:xfrm>
          <a:prstGeom prst="rect">
            <a:avLst/>
          </a:prstGeom>
        </p:spPr>
      </p:pic>
      <p:sp>
        <p:nvSpPr>
          <p:cNvPr id="7" name="제목 1">
            <a:extLst>
              <a:ext uri="{FF2B5EF4-FFF2-40B4-BE49-F238E27FC236}">
                <a16:creationId xmlns:a16="http://schemas.microsoft.com/office/drawing/2014/main" id="{53AC8467-347A-403A-9678-DAEC9F53745F}"/>
              </a:ext>
            </a:extLst>
          </p:cNvPr>
          <p:cNvSpPr txBox="1">
            <a:spLocks/>
          </p:cNvSpPr>
          <p:nvPr/>
        </p:nvSpPr>
        <p:spPr>
          <a:xfrm>
            <a:off x="81149" y="11875"/>
            <a:ext cx="263830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dirty="0"/>
              <a:t>2. </a:t>
            </a:r>
            <a:r>
              <a:rPr lang="ko-KR" altLang="en-US" sz="2800" dirty="0"/>
              <a:t>재질</a:t>
            </a:r>
            <a:r>
              <a:rPr lang="en-US" altLang="ko-KR" sz="2800" dirty="0"/>
              <a:t>, </a:t>
            </a:r>
            <a:r>
              <a:rPr lang="ko-KR" altLang="en-US" sz="2800" dirty="0"/>
              <a:t>단면</a:t>
            </a: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2312747F-6073-4E5E-AC5B-9822C6EF31B9}"/>
              </a:ext>
            </a:extLst>
          </p:cNvPr>
          <p:cNvSpPr txBox="1">
            <a:spLocks/>
          </p:cNvSpPr>
          <p:nvPr/>
        </p:nvSpPr>
        <p:spPr>
          <a:xfrm>
            <a:off x="925537" y="5266707"/>
            <a:ext cx="614028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/>
              <a:t>재질 입력은 있는 데이터 그대로 입력하면 됩니다</a:t>
            </a:r>
            <a:r>
              <a:rPr lang="en-US" altLang="ko-KR" sz="1200" dirty="0"/>
              <a:t>. </a:t>
            </a:r>
          </a:p>
          <a:p>
            <a:endParaRPr lang="en-US" altLang="ko-KR" sz="1200" dirty="0"/>
          </a:p>
          <a:p>
            <a:r>
              <a:rPr lang="ko-KR" altLang="en-US" sz="1200" dirty="0"/>
              <a:t>다수의 재질이 있을 경우 여러 개를 복사 </a:t>
            </a:r>
            <a:r>
              <a:rPr lang="ko-KR" altLang="en-US" sz="1200" dirty="0" err="1"/>
              <a:t>해두고</a:t>
            </a:r>
            <a:r>
              <a:rPr lang="ko-KR" altLang="en-US" sz="1200" dirty="0"/>
              <a:t> </a:t>
            </a:r>
            <a:r>
              <a:rPr lang="en-US" altLang="ko-KR" sz="1200" dirty="0"/>
              <a:t>NAME,DB </a:t>
            </a:r>
            <a:r>
              <a:rPr lang="ko-KR" altLang="en-US" sz="1200" dirty="0"/>
              <a:t>등을 수정하여 사용합니다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12" name="제목 1">
            <a:extLst>
              <a:ext uri="{FF2B5EF4-FFF2-40B4-BE49-F238E27FC236}">
                <a16:creationId xmlns:a16="http://schemas.microsoft.com/office/drawing/2014/main" id="{6EB7E6E5-0C90-4658-B608-0BA99215C746}"/>
              </a:ext>
            </a:extLst>
          </p:cNvPr>
          <p:cNvSpPr txBox="1">
            <a:spLocks/>
          </p:cNvSpPr>
          <p:nvPr/>
        </p:nvSpPr>
        <p:spPr>
          <a:xfrm>
            <a:off x="6359488" y="4687640"/>
            <a:ext cx="614028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/>
              <a:t>단면도 마찬가지로 복사해서 수치를 바꿀 수 있습니다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현재는 </a:t>
            </a:r>
            <a:r>
              <a:rPr lang="en-US" altLang="ko-KR" sz="1200" dirty="0"/>
              <a:t>Solid Rectangle </a:t>
            </a:r>
            <a:r>
              <a:rPr lang="ko-KR" altLang="en-US" sz="1200" dirty="0"/>
              <a:t>로만 입력이 가능하며</a:t>
            </a:r>
            <a:r>
              <a:rPr lang="en-US" altLang="ko-KR" sz="1200" dirty="0"/>
              <a:t>, </a:t>
            </a:r>
            <a:r>
              <a:rPr lang="ko-KR" altLang="en-US" sz="1200" dirty="0"/>
              <a:t>정보를 수정할 수 있게 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ko-KR" altLang="en-US" sz="1200" dirty="0"/>
              <a:t>업데이트 예정입니다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52339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1ADFEFC-BD68-4355-8118-FA4781392D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5478"/>
            <a:ext cx="12192000" cy="5367043"/>
          </a:xfrm>
          <a:prstGeom prst="rect">
            <a:avLst/>
          </a:prstGeom>
        </p:spPr>
      </p:pic>
      <p:sp>
        <p:nvSpPr>
          <p:cNvPr id="7" name="제목 1">
            <a:extLst>
              <a:ext uri="{FF2B5EF4-FFF2-40B4-BE49-F238E27FC236}">
                <a16:creationId xmlns:a16="http://schemas.microsoft.com/office/drawing/2014/main" id="{53AC8467-347A-403A-9678-DAEC9F53745F}"/>
              </a:ext>
            </a:extLst>
          </p:cNvPr>
          <p:cNvSpPr txBox="1">
            <a:spLocks/>
          </p:cNvSpPr>
          <p:nvPr/>
        </p:nvSpPr>
        <p:spPr>
          <a:xfrm>
            <a:off x="81149" y="11875"/>
            <a:ext cx="263830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dirty="0"/>
              <a:t>3. </a:t>
            </a:r>
            <a:r>
              <a:rPr lang="ko-KR" altLang="en-US" sz="2800" dirty="0"/>
              <a:t>절점 </a:t>
            </a:r>
            <a:r>
              <a:rPr lang="en-US" altLang="ko-KR" sz="2800" dirty="0"/>
              <a:t>, </a:t>
            </a:r>
            <a:r>
              <a:rPr lang="ko-KR" altLang="en-US" sz="2800" dirty="0"/>
              <a:t>요소</a:t>
            </a: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2312747F-6073-4E5E-AC5B-9822C6EF31B9}"/>
              </a:ext>
            </a:extLst>
          </p:cNvPr>
          <p:cNvSpPr txBox="1">
            <a:spLocks/>
          </p:cNvSpPr>
          <p:nvPr/>
        </p:nvSpPr>
        <p:spPr>
          <a:xfrm>
            <a:off x="769127" y="5820159"/>
            <a:ext cx="3971315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/>
              <a:t>최종적으로 나온 절점좌표를 버튼을 통해 전송합니다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12" name="제목 1">
            <a:extLst>
              <a:ext uri="{FF2B5EF4-FFF2-40B4-BE49-F238E27FC236}">
                <a16:creationId xmlns:a16="http://schemas.microsoft.com/office/drawing/2014/main" id="{6EB7E6E5-0C90-4658-B608-0BA99215C746}"/>
              </a:ext>
            </a:extLst>
          </p:cNvPr>
          <p:cNvSpPr txBox="1">
            <a:spLocks/>
          </p:cNvSpPr>
          <p:nvPr/>
        </p:nvSpPr>
        <p:spPr>
          <a:xfrm>
            <a:off x="6359488" y="4687640"/>
            <a:ext cx="614028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/>
              <a:t>단면도 마찬가지로 복사해서 수치를 바꿀 수 있습니다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현재는 </a:t>
            </a:r>
            <a:r>
              <a:rPr lang="en-US" altLang="ko-KR" sz="1200" dirty="0"/>
              <a:t>Solid Rectangle </a:t>
            </a:r>
            <a:r>
              <a:rPr lang="ko-KR" altLang="en-US" sz="1200" dirty="0"/>
              <a:t>로만 입력이 가능하며</a:t>
            </a:r>
            <a:r>
              <a:rPr lang="en-US" altLang="ko-KR" sz="1200" dirty="0"/>
              <a:t>, </a:t>
            </a:r>
            <a:r>
              <a:rPr lang="ko-KR" altLang="en-US" sz="1200" dirty="0"/>
              <a:t>정보를 수정할 수 있게 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ko-KR" altLang="en-US" sz="1200" dirty="0"/>
              <a:t>업데이트 예정입니다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DB9F7A3E-0491-41DE-A89F-A638C2906A3A}"/>
              </a:ext>
            </a:extLst>
          </p:cNvPr>
          <p:cNvSpPr txBox="1">
            <a:spLocks/>
          </p:cNvSpPr>
          <p:nvPr/>
        </p:nvSpPr>
        <p:spPr>
          <a:xfrm>
            <a:off x="2852595" y="313788"/>
            <a:ext cx="3971315" cy="1836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/>
              <a:t>노드 생성시 등간격으로 노드를 복사할 수 있는 </a:t>
            </a:r>
            <a:r>
              <a:rPr lang="en-US" altLang="ko-KR" sz="1200" dirty="0"/>
              <a:t>CIVIL </a:t>
            </a:r>
            <a:r>
              <a:rPr lang="ko-KR" altLang="en-US" sz="1200" dirty="0"/>
              <a:t>기능이 아직 </a:t>
            </a:r>
            <a:r>
              <a:rPr lang="en-US" altLang="ko-KR" sz="1200" dirty="0"/>
              <a:t>API</a:t>
            </a:r>
            <a:r>
              <a:rPr lang="ko-KR" altLang="en-US" sz="1200" dirty="0"/>
              <a:t>로는 </a:t>
            </a:r>
            <a:r>
              <a:rPr lang="ko-KR" altLang="en-US" sz="1200" dirty="0" err="1"/>
              <a:t>열려있지</a:t>
            </a:r>
            <a:r>
              <a:rPr lang="ko-KR" altLang="en-US" sz="1200" dirty="0"/>
              <a:t> 않습니다</a:t>
            </a:r>
            <a:r>
              <a:rPr lang="en-US" altLang="ko-KR" sz="1200" dirty="0"/>
              <a:t>. </a:t>
            </a:r>
          </a:p>
          <a:p>
            <a:endParaRPr lang="en-US" altLang="ko-KR" sz="1200" dirty="0"/>
          </a:p>
          <a:p>
            <a:r>
              <a:rPr lang="en-US" altLang="ko-KR" sz="1200" dirty="0"/>
              <a:t>API </a:t>
            </a:r>
            <a:r>
              <a:rPr lang="ko-KR" altLang="en-US" sz="1200" dirty="0"/>
              <a:t>는 현재 각 노드마다 좌표를 받아 생성하기 때문에 여러 노드를 한번에 입력할 때는 </a:t>
            </a:r>
            <a:r>
              <a:rPr lang="en-US" altLang="ko-KR" sz="1200" dirty="0"/>
              <a:t>API </a:t>
            </a:r>
            <a:r>
              <a:rPr lang="ko-KR" altLang="en-US" sz="1200" dirty="0"/>
              <a:t>활용보다 </a:t>
            </a:r>
            <a:r>
              <a:rPr lang="en-US" altLang="ko-KR" sz="1200" dirty="0"/>
              <a:t>CIVIL</a:t>
            </a:r>
            <a:r>
              <a:rPr lang="ko-KR" altLang="en-US" sz="1200" dirty="0"/>
              <a:t>이 편리합니다</a:t>
            </a:r>
            <a:r>
              <a:rPr lang="en-US" altLang="ko-KR" sz="1200" dirty="0"/>
              <a:t>. </a:t>
            </a:r>
          </a:p>
          <a:p>
            <a:endParaRPr lang="en-US" altLang="ko-KR" sz="1200" dirty="0"/>
          </a:p>
          <a:p>
            <a:r>
              <a:rPr lang="ko-KR" altLang="en-US" sz="1200" dirty="0"/>
              <a:t>이를 해결하기 위해 등간격으로 생성할 노드의 개수와 각 </a:t>
            </a:r>
            <a:r>
              <a:rPr lang="ko-KR" altLang="en-US" sz="1200" dirty="0" err="1"/>
              <a:t>좌표별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증분을</a:t>
            </a:r>
            <a:r>
              <a:rPr lang="ko-KR" altLang="en-US" sz="1200" dirty="0"/>
              <a:t> 표로 받아 자동으로 </a:t>
            </a:r>
            <a:r>
              <a:rPr lang="ko-KR" altLang="en-US" sz="1200" dirty="0" err="1"/>
              <a:t>노드좌표</a:t>
            </a:r>
            <a:r>
              <a:rPr lang="ko-KR" altLang="en-US" sz="1200" dirty="0"/>
              <a:t> 입력표에 저장되도록 했습니다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9" name="제목 1">
            <a:extLst>
              <a:ext uri="{FF2B5EF4-FFF2-40B4-BE49-F238E27FC236}">
                <a16:creationId xmlns:a16="http://schemas.microsoft.com/office/drawing/2014/main" id="{49687B0D-666C-44E5-9E4F-2A298234127E}"/>
              </a:ext>
            </a:extLst>
          </p:cNvPr>
          <p:cNvSpPr txBox="1">
            <a:spLocks/>
          </p:cNvSpPr>
          <p:nvPr/>
        </p:nvSpPr>
        <p:spPr>
          <a:xfrm>
            <a:off x="7865753" y="880047"/>
            <a:ext cx="3971315" cy="1836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/>
              <a:t>요소 </a:t>
            </a:r>
            <a:r>
              <a:rPr lang="ko-KR" altLang="en-US" sz="1200" dirty="0" err="1"/>
              <a:t>생성또한</a:t>
            </a:r>
            <a:r>
              <a:rPr lang="ko-KR" altLang="en-US" sz="1200" dirty="0"/>
              <a:t> </a:t>
            </a:r>
            <a:r>
              <a:rPr lang="en-US" altLang="ko-KR" sz="1200" dirty="0"/>
              <a:t>CIVIL</a:t>
            </a:r>
            <a:r>
              <a:rPr lang="ko-KR" altLang="en-US" sz="1200" dirty="0"/>
              <a:t>의 마우스를 활용한 요소 생성이 </a:t>
            </a:r>
            <a:r>
              <a:rPr lang="en-US" altLang="ko-KR" sz="1200" dirty="0"/>
              <a:t>API</a:t>
            </a:r>
            <a:r>
              <a:rPr lang="ko-KR" altLang="en-US" sz="1200" dirty="0"/>
              <a:t>를 활용하는 것 보다 쉽습니다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이를 해결하기 위해 생성을 시작할 노드의 첫 번호와 끝 번호를 받아 자동으로 요소를 지정합니다</a:t>
            </a:r>
            <a:r>
              <a:rPr lang="en-US" altLang="ko-KR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4027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A4FC83A0-29B9-479D-A519-96E3C3002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8255"/>
            <a:ext cx="12192000" cy="5641489"/>
          </a:xfrm>
          <a:prstGeom prst="rect">
            <a:avLst/>
          </a:prstGeom>
        </p:spPr>
      </p:pic>
      <p:sp>
        <p:nvSpPr>
          <p:cNvPr id="7" name="제목 1">
            <a:extLst>
              <a:ext uri="{FF2B5EF4-FFF2-40B4-BE49-F238E27FC236}">
                <a16:creationId xmlns:a16="http://schemas.microsoft.com/office/drawing/2014/main" id="{53AC8467-347A-403A-9678-DAEC9F53745F}"/>
              </a:ext>
            </a:extLst>
          </p:cNvPr>
          <p:cNvSpPr txBox="1">
            <a:spLocks/>
          </p:cNvSpPr>
          <p:nvPr/>
        </p:nvSpPr>
        <p:spPr>
          <a:xfrm>
            <a:off x="81149" y="11875"/>
            <a:ext cx="263830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dirty="0"/>
              <a:t>4. </a:t>
            </a:r>
            <a:r>
              <a:rPr lang="ko-KR" altLang="en-US" sz="2800" dirty="0"/>
              <a:t>경계 조건</a:t>
            </a: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2312747F-6073-4E5E-AC5B-9822C6EF31B9}"/>
              </a:ext>
            </a:extLst>
          </p:cNvPr>
          <p:cNvSpPr txBox="1">
            <a:spLocks/>
          </p:cNvSpPr>
          <p:nvPr/>
        </p:nvSpPr>
        <p:spPr>
          <a:xfrm>
            <a:off x="1296510" y="4956559"/>
            <a:ext cx="4297840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 err="1"/>
              <a:t>단순보</a:t>
            </a:r>
            <a:r>
              <a:rPr lang="ko-KR" altLang="en-US" sz="1200" dirty="0"/>
              <a:t> 모델의 경우 </a:t>
            </a:r>
            <a:r>
              <a:rPr lang="en-US" altLang="ko-KR" sz="1200" dirty="0"/>
              <a:t>2</a:t>
            </a:r>
            <a:r>
              <a:rPr lang="ko-KR" altLang="en-US" sz="1200" dirty="0"/>
              <a:t>개의 지지조건만을 입력하기 때문에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ko-KR" altLang="en-US" sz="1200" dirty="0"/>
              <a:t>추가적인 자동화 도구는 넣지 않았습니다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12" name="제목 1">
            <a:extLst>
              <a:ext uri="{FF2B5EF4-FFF2-40B4-BE49-F238E27FC236}">
                <a16:creationId xmlns:a16="http://schemas.microsoft.com/office/drawing/2014/main" id="{6EB7E6E5-0C90-4658-B608-0BA99215C746}"/>
              </a:ext>
            </a:extLst>
          </p:cNvPr>
          <p:cNvSpPr txBox="1">
            <a:spLocks/>
          </p:cNvSpPr>
          <p:nvPr/>
        </p:nvSpPr>
        <p:spPr>
          <a:xfrm>
            <a:off x="8918539" y="3857336"/>
            <a:ext cx="3063912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/>
              <a:t>구속조건의 경우 </a:t>
            </a:r>
            <a:r>
              <a:rPr lang="en-US" altLang="ko-KR" sz="1200" dirty="0"/>
              <a:t>CIVIL</a:t>
            </a:r>
            <a:r>
              <a:rPr lang="ko-KR" altLang="en-US" sz="1200" dirty="0"/>
              <a:t>과 동일한 규칙으로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en-US" altLang="ko-KR" sz="1200" dirty="0"/>
              <a:t>7</a:t>
            </a:r>
            <a:r>
              <a:rPr lang="ko-KR" altLang="en-US" sz="1200" dirty="0"/>
              <a:t>자리 숫자를 사용합니다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DB9F7A3E-0491-41DE-A89F-A638C2906A3A}"/>
              </a:ext>
            </a:extLst>
          </p:cNvPr>
          <p:cNvSpPr txBox="1">
            <a:spLocks/>
          </p:cNvSpPr>
          <p:nvPr/>
        </p:nvSpPr>
        <p:spPr>
          <a:xfrm>
            <a:off x="2800599" y="313788"/>
            <a:ext cx="3971315" cy="1836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/>
              <a:t>아직 지지조건 밖에 생성할 수 없습니다</a:t>
            </a:r>
            <a:r>
              <a:rPr lang="en-US" altLang="ko-KR" sz="1200" dirty="0"/>
              <a:t>. </a:t>
            </a:r>
          </a:p>
          <a:p>
            <a:endParaRPr lang="en-US" altLang="ko-KR" sz="1200" dirty="0"/>
          </a:p>
          <a:p>
            <a:r>
              <a:rPr lang="ko-KR" altLang="en-US" sz="1200" dirty="0"/>
              <a:t>추후에 모델에 따라 필요한 경계조건을 추가할 예정입니다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9" name="제목 1">
            <a:extLst>
              <a:ext uri="{FF2B5EF4-FFF2-40B4-BE49-F238E27FC236}">
                <a16:creationId xmlns:a16="http://schemas.microsoft.com/office/drawing/2014/main" id="{49687B0D-666C-44E5-9E4F-2A298234127E}"/>
              </a:ext>
            </a:extLst>
          </p:cNvPr>
          <p:cNvSpPr txBox="1">
            <a:spLocks/>
          </p:cNvSpPr>
          <p:nvPr/>
        </p:nvSpPr>
        <p:spPr>
          <a:xfrm>
            <a:off x="1296510" y="3066973"/>
            <a:ext cx="3971315" cy="1836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" dirty="0"/>
              <a:t>CIVIL </a:t>
            </a:r>
            <a:r>
              <a:rPr lang="ko-KR" altLang="en-US" sz="1200" dirty="0"/>
              <a:t>에서는 노드를 입력이나 마우스로 선택하여 지지조건을 입력합니다</a:t>
            </a:r>
            <a:r>
              <a:rPr lang="en-US" altLang="ko-KR" sz="1200" dirty="0"/>
              <a:t>. </a:t>
            </a:r>
          </a:p>
          <a:p>
            <a:endParaRPr lang="en-US" altLang="ko-KR" sz="1200" dirty="0"/>
          </a:p>
          <a:p>
            <a:r>
              <a:rPr lang="ko-KR" altLang="en-US" sz="1200" dirty="0"/>
              <a:t>다수의 절점을 선택할 때는 등간격이나 규칙을 가지고 노드를 선택하는 경우 </a:t>
            </a:r>
            <a:r>
              <a:rPr lang="en-US" altLang="ko-KR" sz="1200" dirty="0"/>
              <a:t>API</a:t>
            </a:r>
            <a:r>
              <a:rPr lang="ko-KR" altLang="en-US" sz="1200" dirty="0"/>
              <a:t>를 활용하는 편이 빠릅니다</a:t>
            </a:r>
            <a:r>
              <a:rPr lang="en-US" altLang="ko-KR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4666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6FAD6E2-CED6-43A5-AA86-EE69B13D3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661"/>
            <a:ext cx="12192000" cy="5028677"/>
          </a:xfrm>
          <a:prstGeom prst="rect">
            <a:avLst/>
          </a:prstGeom>
        </p:spPr>
      </p:pic>
      <p:sp>
        <p:nvSpPr>
          <p:cNvPr id="7" name="제목 1">
            <a:extLst>
              <a:ext uri="{FF2B5EF4-FFF2-40B4-BE49-F238E27FC236}">
                <a16:creationId xmlns:a16="http://schemas.microsoft.com/office/drawing/2014/main" id="{53AC8467-347A-403A-9678-DAEC9F53745F}"/>
              </a:ext>
            </a:extLst>
          </p:cNvPr>
          <p:cNvSpPr txBox="1">
            <a:spLocks/>
          </p:cNvSpPr>
          <p:nvPr/>
        </p:nvSpPr>
        <p:spPr>
          <a:xfrm>
            <a:off x="81149" y="11875"/>
            <a:ext cx="2638301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dirty="0"/>
              <a:t>5. </a:t>
            </a:r>
            <a:r>
              <a:rPr lang="ko-KR" altLang="en-US" sz="2800" dirty="0"/>
              <a:t>하중</a:t>
            </a:r>
            <a:r>
              <a:rPr lang="en-US" altLang="ko-KR" sz="2800" dirty="0"/>
              <a:t>, </a:t>
            </a:r>
            <a:r>
              <a:rPr lang="ko-KR" altLang="en-US" sz="2800" dirty="0"/>
              <a:t>해석수행</a:t>
            </a: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2312747F-6073-4E5E-AC5B-9822C6EF31B9}"/>
              </a:ext>
            </a:extLst>
          </p:cNvPr>
          <p:cNvSpPr txBox="1">
            <a:spLocks/>
          </p:cNvSpPr>
          <p:nvPr/>
        </p:nvSpPr>
        <p:spPr>
          <a:xfrm>
            <a:off x="1099660" y="4753359"/>
            <a:ext cx="4297840" cy="73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/>
              <a:t>하중조건 </a:t>
            </a:r>
            <a:r>
              <a:rPr lang="ko-KR" altLang="en-US" sz="1200" dirty="0" err="1"/>
              <a:t>정의시</a:t>
            </a:r>
            <a:r>
              <a:rPr lang="ko-KR" altLang="en-US" sz="1200" dirty="0"/>
              <a:t> 이름과 타입을 반드시 입력합니다</a:t>
            </a:r>
            <a:r>
              <a:rPr lang="en-US" altLang="ko-KR" sz="1200" dirty="0"/>
              <a:t>.</a:t>
            </a:r>
          </a:p>
          <a:p>
            <a:endParaRPr lang="ko-KR" altLang="en-US" sz="1200" dirty="0"/>
          </a:p>
        </p:txBody>
      </p:sp>
      <p:sp>
        <p:nvSpPr>
          <p:cNvPr id="12" name="제목 1">
            <a:extLst>
              <a:ext uri="{FF2B5EF4-FFF2-40B4-BE49-F238E27FC236}">
                <a16:creationId xmlns:a16="http://schemas.microsoft.com/office/drawing/2014/main" id="{6EB7E6E5-0C90-4658-B608-0BA99215C746}"/>
              </a:ext>
            </a:extLst>
          </p:cNvPr>
          <p:cNvSpPr txBox="1">
            <a:spLocks/>
          </p:cNvSpPr>
          <p:nvPr/>
        </p:nvSpPr>
        <p:spPr>
          <a:xfrm>
            <a:off x="6924176" y="4591392"/>
            <a:ext cx="4810624" cy="152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" dirty="0"/>
              <a:t>Nodal Node</a:t>
            </a:r>
            <a:r>
              <a:rPr lang="ko-KR" altLang="en-US" sz="1200" dirty="0"/>
              <a:t>의 경우 프로그램 내에서 하중은 </a:t>
            </a:r>
            <a:r>
              <a:rPr lang="en-US" altLang="ko-KR" sz="1200" dirty="0"/>
              <a:t>id</a:t>
            </a:r>
            <a:r>
              <a:rPr lang="ko-KR" altLang="en-US" sz="1200" dirty="0"/>
              <a:t>값을 가지지 않기 때문에 표의 </a:t>
            </a:r>
            <a:r>
              <a:rPr lang="en-US" altLang="ko-KR" sz="1200" dirty="0"/>
              <a:t>“</a:t>
            </a:r>
            <a:r>
              <a:rPr lang="ko-KR" altLang="en-US" sz="1200" dirty="0" err="1"/>
              <a:t>하중재하</a:t>
            </a:r>
            <a:r>
              <a:rPr lang="ko-KR" altLang="en-US" sz="1200" dirty="0"/>
              <a:t> </a:t>
            </a:r>
            <a:r>
              <a:rPr lang="en-US" altLang="ko-KR" sz="1200" dirty="0"/>
              <a:t>Node”</a:t>
            </a:r>
            <a:r>
              <a:rPr lang="ko-KR" altLang="en-US" sz="1200" dirty="0"/>
              <a:t>를 기준으로 데이터를 주고받습니다</a:t>
            </a:r>
            <a:r>
              <a:rPr lang="en-US" altLang="ko-KR" sz="1200" dirty="0"/>
              <a:t>. </a:t>
            </a:r>
          </a:p>
          <a:p>
            <a:endParaRPr lang="en-US" altLang="ko-KR" sz="1200" dirty="0"/>
          </a:p>
          <a:p>
            <a:r>
              <a:rPr lang="ko-KR" altLang="en-US" sz="1200" dirty="0"/>
              <a:t>또한</a:t>
            </a:r>
            <a:r>
              <a:rPr lang="en-US" altLang="ko-KR" sz="1200" dirty="0"/>
              <a:t>, FX~MZ</a:t>
            </a:r>
            <a:r>
              <a:rPr lang="ko-KR" altLang="en-US" sz="1200" dirty="0"/>
              <a:t>값은 입력하지 않으면 </a:t>
            </a:r>
            <a:r>
              <a:rPr lang="ko-KR" altLang="en-US" sz="1200" dirty="0" err="1"/>
              <a:t>디폴트값이</a:t>
            </a:r>
            <a:r>
              <a:rPr lang="ko-KR" altLang="en-US" sz="1200" dirty="0"/>
              <a:t> </a:t>
            </a:r>
            <a:r>
              <a:rPr lang="en-US" altLang="ko-KR" sz="1200" dirty="0"/>
              <a:t>0</a:t>
            </a:r>
            <a:r>
              <a:rPr lang="ko-KR" altLang="en-US" sz="1200" dirty="0"/>
              <a:t>으로 설정되어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ko-KR" altLang="en-US" sz="1200" dirty="0" err="1"/>
              <a:t>공란이어도</a:t>
            </a:r>
            <a:r>
              <a:rPr lang="ko-KR" altLang="en-US" sz="1200" dirty="0"/>
              <a:t> 무관합니다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DB9F7A3E-0491-41DE-A89F-A638C2906A3A}"/>
              </a:ext>
            </a:extLst>
          </p:cNvPr>
          <p:cNvSpPr txBox="1">
            <a:spLocks/>
          </p:cNvSpPr>
          <p:nvPr/>
        </p:nvSpPr>
        <p:spPr>
          <a:xfrm>
            <a:off x="8318749" y="1778000"/>
            <a:ext cx="3971315" cy="55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200" dirty="0" err="1"/>
              <a:t>클릭시</a:t>
            </a:r>
            <a:r>
              <a:rPr lang="ko-KR" altLang="en-US" sz="1200" dirty="0"/>
              <a:t> 해석을 수행합니다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28413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700</Words>
  <Application>Microsoft Office PowerPoint</Application>
  <PresentationFormat>와이드스크린</PresentationFormat>
  <Paragraphs>104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3" baseType="lpstr">
      <vt:lpstr>맑은 고딕</vt:lpstr>
      <vt:lpstr>Arial</vt:lpstr>
      <vt:lpstr>Office 테마</vt:lpstr>
      <vt:lpstr>단순보 따라하기  엑셀 VBA연동 사용설명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단순보 따라하기  엑셀 VBA연동 사용설명</dc:title>
  <dc:creator>김민재</dc:creator>
  <cp:lastModifiedBy>김민재</cp:lastModifiedBy>
  <cp:revision>5</cp:revision>
  <dcterms:created xsi:type="dcterms:W3CDTF">2025-02-21T10:19:22Z</dcterms:created>
  <dcterms:modified xsi:type="dcterms:W3CDTF">2025-02-21T10:54:21Z</dcterms:modified>
</cp:coreProperties>
</file>