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56" r:id="rId2"/>
    <p:sldId id="509" r:id="rId3"/>
    <p:sldId id="518" r:id="rId4"/>
    <p:sldId id="519" r:id="rId5"/>
    <p:sldId id="521" r:id="rId6"/>
    <p:sldId id="524" r:id="rId7"/>
    <p:sldId id="525" r:id="rId8"/>
    <p:sldId id="526" r:id="rId9"/>
    <p:sldId id="522" r:id="rId10"/>
    <p:sldId id="527" r:id="rId11"/>
    <p:sldId id="530" r:id="rId12"/>
    <p:sldId id="531" r:id="rId13"/>
    <p:sldId id="532" r:id="rId14"/>
    <p:sldId id="5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D8B"/>
    <a:srgbClr val="1C97A8"/>
    <a:srgbClr val="BAEDF4"/>
    <a:srgbClr val="23B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1" autoAdjust="0"/>
    <p:restoredTop sz="77603" autoAdjust="0"/>
  </p:normalViewPr>
  <p:slideViewPr>
    <p:cSldViewPr snapToGrid="0">
      <p:cViewPr varScale="1">
        <p:scale>
          <a:sx n="86" d="100"/>
          <a:sy n="86" d="100"/>
        </p:scale>
        <p:origin x="142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A236F-2DE6-4143-99ED-6EDE25D66E28}"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83053-C3BC-41EE-85A8-8F0F091CD6A0}" type="slidenum">
              <a:rPr lang="en-US" smtClean="0"/>
              <a:t>‹#›</a:t>
            </a:fld>
            <a:endParaRPr lang="en-US"/>
          </a:p>
        </p:txBody>
      </p:sp>
    </p:spTree>
    <p:extLst>
      <p:ext uri="{BB962C8B-B14F-4D97-AF65-F5344CB8AC3E}">
        <p14:creationId xmlns:p14="http://schemas.microsoft.com/office/powerpoint/2010/main" val="85091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C2E49-61B2-4B9D-AC72-3015D7253A82}" type="slidenum">
              <a:rPr lang="ko-KR" altLang="en-US" smtClean="0"/>
              <a:pPr/>
              <a:t>1</a:t>
            </a:fld>
            <a:endParaRPr lang="ko-KR" altLang="en-US"/>
          </a:p>
        </p:txBody>
      </p:sp>
    </p:spTree>
    <p:extLst>
      <p:ext uri="{BB962C8B-B14F-4D97-AF65-F5344CB8AC3E}">
        <p14:creationId xmlns:p14="http://schemas.microsoft.com/office/powerpoint/2010/main" val="353357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3242-BBB1-B2C9-214C-E281AB080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EC108-5BB5-7FDE-406E-20A921325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27073-2C6B-E2CF-FDB8-3438053E87D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2583779-5EA2-1DF3-EAAF-D78EDA6B6FFE}"/>
              </a:ext>
            </a:extLst>
          </p:cNvPr>
          <p:cNvSpPr>
            <a:spLocks noGrp="1"/>
          </p:cNvSpPr>
          <p:nvPr>
            <p:ph type="sldNum" sz="quarter" idx="5"/>
          </p:nvPr>
        </p:nvSpPr>
        <p:spPr/>
        <p:txBody>
          <a:bodyPr/>
          <a:lstStyle/>
          <a:p>
            <a:fld id="{39283053-C3BC-41EE-85A8-8F0F091CD6A0}" type="slidenum">
              <a:rPr lang="en-US" smtClean="0"/>
              <a:t>10</a:t>
            </a:fld>
            <a:endParaRPr lang="en-US"/>
          </a:p>
        </p:txBody>
      </p:sp>
    </p:spTree>
    <p:extLst>
      <p:ext uri="{BB962C8B-B14F-4D97-AF65-F5344CB8AC3E}">
        <p14:creationId xmlns:p14="http://schemas.microsoft.com/office/powerpoint/2010/main" val="47173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DAD5F-4751-A948-E8B5-5B73F3BE0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CC482-AC1E-2353-ED86-34C526977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C96EE-82AB-7342-ED4E-F6C7EE37BAB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BBD122F-6670-C066-096E-B3D17363566E}"/>
              </a:ext>
            </a:extLst>
          </p:cNvPr>
          <p:cNvSpPr>
            <a:spLocks noGrp="1"/>
          </p:cNvSpPr>
          <p:nvPr>
            <p:ph type="sldNum" sz="quarter" idx="5"/>
          </p:nvPr>
        </p:nvSpPr>
        <p:spPr/>
        <p:txBody>
          <a:bodyPr/>
          <a:lstStyle/>
          <a:p>
            <a:fld id="{39283053-C3BC-41EE-85A8-8F0F091CD6A0}" type="slidenum">
              <a:rPr lang="en-US" smtClean="0"/>
              <a:t>11</a:t>
            </a:fld>
            <a:endParaRPr lang="en-US"/>
          </a:p>
        </p:txBody>
      </p:sp>
    </p:spTree>
    <p:extLst>
      <p:ext uri="{BB962C8B-B14F-4D97-AF65-F5344CB8AC3E}">
        <p14:creationId xmlns:p14="http://schemas.microsoft.com/office/powerpoint/2010/main" val="270912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D28E2-7193-892A-25A0-76C68DB0F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F49E5-73E4-5A98-C13B-E67973749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3DF1F-EFEA-2853-78F4-860537E4267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BAB88B6-27BD-4795-7894-B251A34AC9F6}"/>
              </a:ext>
            </a:extLst>
          </p:cNvPr>
          <p:cNvSpPr>
            <a:spLocks noGrp="1"/>
          </p:cNvSpPr>
          <p:nvPr>
            <p:ph type="sldNum" sz="quarter" idx="5"/>
          </p:nvPr>
        </p:nvSpPr>
        <p:spPr/>
        <p:txBody>
          <a:bodyPr/>
          <a:lstStyle/>
          <a:p>
            <a:fld id="{39283053-C3BC-41EE-85A8-8F0F091CD6A0}" type="slidenum">
              <a:rPr lang="en-US" smtClean="0"/>
              <a:t>12</a:t>
            </a:fld>
            <a:endParaRPr lang="en-US"/>
          </a:p>
        </p:txBody>
      </p:sp>
    </p:spTree>
    <p:extLst>
      <p:ext uri="{BB962C8B-B14F-4D97-AF65-F5344CB8AC3E}">
        <p14:creationId xmlns:p14="http://schemas.microsoft.com/office/powerpoint/2010/main" val="383759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0946-E1EB-1507-7D6E-4B502BBD9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43F7E-DB6C-EED0-CE76-029CFAD91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DDD38-99ED-EFE0-088C-F022923EC34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A104083-1763-360A-79A5-8A1230CD7A37}"/>
              </a:ext>
            </a:extLst>
          </p:cNvPr>
          <p:cNvSpPr>
            <a:spLocks noGrp="1"/>
          </p:cNvSpPr>
          <p:nvPr>
            <p:ph type="sldNum" sz="quarter" idx="5"/>
          </p:nvPr>
        </p:nvSpPr>
        <p:spPr/>
        <p:txBody>
          <a:bodyPr/>
          <a:lstStyle/>
          <a:p>
            <a:fld id="{39283053-C3BC-41EE-85A8-8F0F091CD6A0}" type="slidenum">
              <a:rPr lang="en-US" smtClean="0"/>
              <a:t>13</a:t>
            </a:fld>
            <a:endParaRPr lang="en-US"/>
          </a:p>
        </p:txBody>
      </p:sp>
    </p:spTree>
    <p:extLst>
      <p:ext uri="{BB962C8B-B14F-4D97-AF65-F5344CB8AC3E}">
        <p14:creationId xmlns:p14="http://schemas.microsoft.com/office/powerpoint/2010/main" val="138689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C2E49-61B2-4B9D-AC72-3015D7253A82}" type="slidenum">
              <a:rPr lang="ko-KR" altLang="en-US" smtClean="0"/>
              <a:pPr/>
              <a:t>14</a:t>
            </a:fld>
            <a:endParaRPr lang="ko-KR" altLang="en-US"/>
          </a:p>
        </p:txBody>
      </p:sp>
    </p:spTree>
    <p:extLst>
      <p:ext uri="{BB962C8B-B14F-4D97-AF65-F5344CB8AC3E}">
        <p14:creationId xmlns:p14="http://schemas.microsoft.com/office/powerpoint/2010/main" val="252448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9283053-C3BC-41EE-85A8-8F0F091CD6A0}" type="slidenum">
              <a:rPr lang="en-US" smtClean="0"/>
              <a:t>2</a:t>
            </a:fld>
            <a:endParaRPr lang="en-US"/>
          </a:p>
        </p:txBody>
      </p:sp>
    </p:spTree>
    <p:extLst>
      <p:ext uri="{BB962C8B-B14F-4D97-AF65-F5344CB8AC3E}">
        <p14:creationId xmlns:p14="http://schemas.microsoft.com/office/powerpoint/2010/main" val="422297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B01F2-12B2-2DED-6718-395A3E6C1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0B8B6-B820-0239-E31C-36A5B014B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F054C-4EB9-EAA0-DFC3-D9E89120D81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2B0DE69-3609-660C-5AC7-95D1FAC09AB5}"/>
              </a:ext>
            </a:extLst>
          </p:cNvPr>
          <p:cNvSpPr>
            <a:spLocks noGrp="1"/>
          </p:cNvSpPr>
          <p:nvPr>
            <p:ph type="sldNum" sz="quarter" idx="5"/>
          </p:nvPr>
        </p:nvSpPr>
        <p:spPr/>
        <p:txBody>
          <a:bodyPr/>
          <a:lstStyle/>
          <a:p>
            <a:fld id="{39283053-C3BC-41EE-85A8-8F0F091CD6A0}" type="slidenum">
              <a:rPr lang="en-US" smtClean="0"/>
              <a:t>3</a:t>
            </a:fld>
            <a:endParaRPr lang="en-US"/>
          </a:p>
        </p:txBody>
      </p:sp>
    </p:spTree>
    <p:extLst>
      <p:ext uri="{BB962C8B-B14F-4D97-AF65-F5344CB8AC3E}">
        <p14:creationId xmlns:p14="http://schemas.microsoft.com/office/powerpoint/2010/main" val="46263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A416B-C332-B397-F6E9-1A3FA5C01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DDAC2-8927-1FDC-3E34-BDEB8D4BF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AF131-7654-1AD5-8E54-C39610D9FE9C}"/>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4BAD44C-C883-FA7F-D6B6-2E3356965530}"/>
              </a:ext>
            </a:extLst>
          </p:cNvPr>
          <p:cNvSpPr>
            <a:spLocks noGrp="1"/>
          </p:cNvSpPr>
          <p:nvPr>
            <p:ph type="sldNum" sz="quarter" idx="5"/>
          </p:nvPr>
        </p:nvSpPr>
        <p:spPr/>
        <p:txBody>
          <a:bodyPr/>
          <a:lstStyle/>
          <a:p>
            <a:fld id="{39283053-C3BC-41EE-85A8-8F0F091CD6A0}" type="slidenum">
              <a:rPr lang="en-US" smtClean="0"/>
              <a:t>4</a:t>
            </a:fld>
            <a:endParaRPr lang="en-US"/>
          </a:p>
        </p:txBody>
      </p:sp>
    </p:spTree>
    <p:extLst>
      <p:ext uri="{BB962C8B-B14F-4D97-AF65-F5344CB8AC3E}">
        <p14:creationId xmlns:p14="http://schemas.microsoft.com/office/powerpoint/2010/main" val="354512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AD0B8-2CAB-DE74-4EAE-F80545B6E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BC6DE-5545-16B7-3F50-8B317EBF7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D1C36-9215-0ECB-9719-7BF891AC964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B777EC5-2A01-E9B3-8C61-32FFAC614A2F}"/>
              </a:ext>
            </a:extLst>
          </p:cNvPr>
          <p:cNvSpPr>
            <a:spLocks noGrp="1"/>
          </p:cNvSpPr>
          <p:nvPr>
            <p:ph type="sldNum" sz="quarter" idx="5"/>
          </p:nvPr>
        </p:nvSpPr>
        <p:spPr/>
        <p:txBody>
          <a:bodyPr/>
          <a:lstStyle/>
          <a:p>
            <a:fld id="{39283053-C3BC-41EE-85A8-8F0F091CD6A0}" type="slidenum">
              <a:rPr lang="en-US" smtClean="0"/>
              <a:t>5</a:t>
            </a:fld>
            <a:endParaRPr lang="en-US"/>
          </a:p>
        </p:txBody>
      </p:sp>
    </p:spTree>
    <p:extLst>
      <p:ext uri="{BB962C8B-B14F-4D97-AF65-F5344CB8AC3E}">
        <p14:creationId xmlns:p14="http://schemas.microsoft.com/office/powerpoint/2010/main" val="152685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61473-4562-843A-E179-9549817B8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BEE7D-41B0-146C-8867-4E1EE4968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60038-1AA6-4FBE-7245-5EEA47C7151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946FDD3-E3B7-68D7-2E16-DA0B47F0DB81}"/>
              </a:ext>
            </a:extLst>
          </p:cNvPr>
          <p:cNvSpPr>
            <a:spLocks noGrp="1"/>
          </p:cNvSpPr>
          <p:nvPr>
            <p:ph type="sldNum" sz="quarter" idx="5"/>
          </p:nvPr>
        </p:nvSpPr>
        <p:spPr/>
        <p:txBody>
          <a:bodyPr/>
          <a:lstStyle/>
          <a:p>
            <a:fld id="{39283053-C3BC-41EE-85A8-8F0F091CD6A0}" type="slidenum">
              <a:rPr lang="en-US" smtClean="0"/>
              <a:t>6</a:t>
            </a:fld>
            <a:endParaRPr lang="en-US"/>
          </a:p>
        </p:txBody>
      </p:sp>
    </p:spTree>
    <p:extLst>
      <p:ext uri="{BB962C8B-B14F-4D97-AF65-F5344CB8AC3E}">
        <p14:creationId xmlns:p14="http://schemas.microsoft.com/office/powerpoint/2010/main" val="398732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DE26-DD11-CD1C-50A3-D450B7521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A65B3-4EB2-DFFE-FA12-74E164412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9C26C-B480-586B-8D44-67F1AD5DACD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184CC67-D27A-6871-5304-3989769AFBAD}"/>
              </a:ext>
            </a:extLst>
          </p:cNvPr>
          <p:cNvSpPr>
            <a:spLocks noGrp="1"/>
          </p:cNvSpPr>
          <p:nvPr>
            <p:ph type="sldNum" sz="quarter" idx="5"/>
          </p:nvPr>
        </p:nvSpPr>
        <p:spPr/>
        <p:txBody>
          <a:bodyPr/>
          <a:lstStyle/>
          <a:p>
            <a:fld id="{39283053-C3BC-41EE-85A8-8F0F091CD6A0}" type="slidenum">
              <a:rPr lang="en-US" smtClean="0"/>
              <a:t>7</a:t>
            </a:fld>
            <a:endParaRPr lang="en-US"/>
          </a:p>
        </p:txBody>
      </p:sp>
    </p:spTree>
    <p:extLst>
      <p:ext uri="{BB962C8B-B14F-4D97-AF65-F5344CB8AC3E}">
        <p14:creationId xmlns:p14="http://schemas.microsoft.com/office/powerpoint/2010/main" val="335147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810F-4C06-F9C5-03D0-69EF7B703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F78BA-E86D-3EC4-B57D-B2294BAF1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F8103-EBF9-EA37-44AD-48026F4BA96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BAAACD8-E41C-3420-C965-A512E0E385A5}"/>
              </a:ext>
            </a:extLst>
          </p:cNvPr>
          <p:cNvSpPr>
            <a:spLocks noGrp="1"/>
          </p:cNvSpPr>
          <p:nvPr>
            <p:ph type="sldNum" sz="quarter" idx="5"/>
          </p:nvPr>
        </p:nvSpPr>
        <p:spPr/>
        <p:txBody>
          <a:bodyPr/>
          <a:lstStyle/>
          <a:p>
            <a:fld id="{39283053-C3BC-41EE-85A8-8F0F091CD6A0}" type="slidenum">
              <a:rPr lang="en-US" smtClean="0"/>
              <a:t>8</a:t>
            </a:fld>
            <a:endParaRPr lang="en-US"/>
          </a:p>
        </p:txBody>
      </p:sp>
    </p:spTree>
    <p:extLst>
      <p:ext uri="{BB962C8B-B14F-4D97-AF65-F5344CB8AC3E}">
        <p14:creationId xmlns:p14="http://schemas.microsoft.com/office/powerpoint/2010/main" val="104922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F3E5-2EFF-5507-0EF3-D4BC5B2FC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13D64-1C6A-ACE6-24F8-FEFA92F8F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D9A79-488D-9951-EE12-DA4D94F5CC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a:extLst>
              <a:ext uri="{FF2B5EF4-FFF2-40B4-BE49-F238E27FC236}">
                <a16:creationId xmlns:a16="http://schemas.microsoft.com/office/drawing/2014/main" id="{95071872-6531-3DD9-FCD4-706FB716C13D}"/>
              </a:ext>
            </a:extLst>
          </p:cNvPr>
          <p:cNvSpPr>
            <a:spLocks noGrp="1"/>
          </p:cNvSpPr>
          <p:nvPr>
            <p:ph type="sldNum" sz="quarter" idx="5"/>
          </p:nvPr>
        </p:nvSpPr>
        <p:spPr/>
        <p:txBody>
          <a:bodyPr/>
          <a:lstStyle/>
          <a:p>
            <a:fld id="{39283053-C3BC-41EE-85A8-8F0F091CD6A0}" type="slidenum">
              <a:rPr lang="en-US" smtClean="0"/>
              <a:t>9</a:t>
            </a:fld>
            <a:endParaRPr lang="en-US"/>
          </a:p>
        </p:txBody>
      </p:sp>
    </p:spTree>
    <p:extLst>
      <p:ext uri="{BB962C8B-B14F-4D97-AF65-F5344CB8AC3E}">
        <p14:creationId xmlns:p14="http://schemas.microsoft.com/office/powerpoint/2010/main" val="2146351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0362488" y="46317"/>
            <a:ext cx="1263487" cy="307777"/>
          </a:xfrm>
          <a:prstGeom prst="rect">
            <a:avLst/>
          </a:prstGeom>
        </p:spPr>
        <p:txBody>
          <a:bodyPr wrap="none">
            <a:spAutoFit/>
          </a:bodyPr>
          <a:lstStyle/>
          <a:p>
            <a:pPr algn="r"/>
            <a:r>
              <a:rPr lang="en-US" sz="1400" dirty="0">
                <a:solidFill>
                  <a:schemeClr val="tx1">
                    <a:lumMod val="65000"/>
                    <a:lumOff val="35000"/>
                  </a:schemeClr>
                </a:solidFill>
                <a:latin typeface="Arial Narrow" panose="020B0606020202030204" pitchFamily="34" charset="0"/>
              </a:rPr>
              <a:t>midas</a:t>
            </a:r>
            <a:r>
              <a:rPr lang="en-US" sz="1400" baseline="0" dirty="0">
                <a:solidFill>
                  <a:schemeClr val="tx1">
                    <a:lumMod val="65000"/>
                    <a:lumOff val="35000"/>
                  </a:schemeClr>
                </a:solidFill>
                <a:latin typeface="Arial Narrow" panose="020B0606020202030204" pitchFamily="34" charset="0"/>
              </a:rPr>
              <a:t> Civil </a:t>
            </a:r>
            <a:r>
              <a:rPr lang="en-US" sz="1400" kern="1200" dirty="0">
                <a:solidFill>
                  <a:schemeClr val="tx1">
                    <a:lumMod val="65000"/>
                    <a:lumOff val="35000"/>
                  </a:schemeClr>
                </a:solidFill>
                <a:latin typeface="Arial Narrow" panose="020B0606020202030204" pitchFamily="34" charset="0"/>
                <a:ea typeface="+mn-ea"/>
                <a:cs typeface="+mn-cs"/>
              </a:rPr>
              <a:t>2022</a:t>
            </a:r>
          </a:p>
        </p:txBody>
      </p:sp>
      <p:pic>
        <p:nvPicPr>
          <p:cNvPr id="8" name="Picture 2" descr="http://ru.midasuser.com/web/images/icon-civ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5975" y="93292"/>
            <a:ext cx="489826" cy="4227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9302903" y="266880"/>
            <a:ext cx="2323072" cy="307777"/>
          </a:xfrm>
          <a:prstGeom prst="rect">
            <a:avLst/>
          </a:prstGeom>
        </p:spPr>
        <p:txBody>
          <a:bodyPr wrap="none">
            <a:spAutoFit/>
          </a:bodyPr>
          <a:lstStyle/>
          <a:p>
            <a:pPr algn="r"/>
            <a:r>
              <a:rPr lang="en-US" sz="1400" dirty="0">
                <a:solidFill>
                  <a:schemeClr val="accent1">
                    <a:lumMod val="75000"/>
                  </a:schemeClr>
                </a:solidFill>
                <a:latin typeface="Arial Narrow" panose="020B0606020202030204" pitchFamily="34" charset="0"/>
              </a:rPr>
              <a:t>Engineering software for Bridges</a:t>
            </a:r>
          </a:p>
        </p:txBody>
      </p:sp>
      <p:sp>
        <p:nvSpPr>
          <p:cNvPr id="12" name="Rectangle 11"/>
          <p:cNvSpPr/>
          <p:nvPr userDrawn="1"/>
        </p:nvSpPr>
        <p:spPr>
          <a:xfrm>
            <a:off x="-6330" y="6553200"/>
            <a:ext cx="1224502" cy="276999"/>
          </a:xfrm>
          <a:prstGeom prst="rect">
            <a:avLst/>
          </a:prstGeom>
        </p:spPr>
        <p:txBody>
          <a:bodyPr wrap="none">
            <a:spAutoFit/>
          </a:bodyPr>
          <a:lstStyle/>
          <a:p>
            <a:pPr algn="r"/>
            <a:r>
              <a:rPr lang="en-US" sz="1200" dirty="0">
                <a:solidFill>
                  <a:schemeClr val="tx1">
                    <a:lumMod val="65000"/>
                    <a:lumOff val="35000"/>
                  </a:schemeClr>
                </a:solidFill>
                <a:latin typeface="Arial Narrow" panose="020B0606020202030204" pitchFamily="34" charset="0"/>
              </a:rPr>
              <a:t>en.midasuser.com</a:t>
            </a:r>
          </a:p>
        </p:txBody>
      </p:sp>
    </p:spTree>
    <p:extLst>
      <p:ext uri="{BB962C8B-B14F-4D97-AF65-F5344CB8AC3E}">
        <p14:creationId xmlns:p14="http://schemas.microsoft.com/office/powerpoint/2010/main" val="18418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298276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177766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Rectangle 19"/>
          <p:cNvSpPr/>
          <p:nvPr userDrawn="1"/>
        </p:nvSpPr>
        <p:spPr>
          <a:xfrm>
            <a:off x="104789" y="636065"/>
            <a:ext cx="11955432" cy="591561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4789" y="636066"/>
            <a:ext cx="11955432" cy="373351"/>
          </a:xfrm>
          <a:prstGeom prst="rect">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321531" y="667075"/>
            <a:ext cx="5774469" cy="314021"/>
          </a:xfrm>
        </p:spPr>
        <p:txBody>
          <a:bodyPr>
            <a:noAutofit/>
          </a:bodyPr>
          <a:lstStyle>
            <a:lvl1pPr algn="l">
              <a:defRPr sz="1600" baseline="0">
                <a:solidFill>
                  <a:schemeClr val="bg1"/>
                </a:solidFill>
                <a:latin typeface="Helvetica 45 Light" pitchFamily="34" charset="0"/>
              </a:defRPr>
            </a:lvl1pPr>
          </a:lstStyle>
          <a:p>
            <a:endParaRPr lang="ko-KR" altLang="en-US" dirty="0"/>
          </a:p>
        </p:txBody>
      </p:sp>
      <p:sp>
        <p:nvSpPr>
          <p:cNvPr id="24" name="Title 1"/>
          <p:cNvSpPr txBox="1">
            <a:spLocks/>
          </p:cNvSpPr>
          <p:nvPr userDrawn="1"/>
        </p:nvSpPr>
        <p:spPr>
          <a:xfrm>
            <a:off x="41644" y="6543095"/>
            <a:ext cx="5774469" cy="314021"/>
          </a:xfrm>
          <a:prstGeom prst="rect">
            <a:avLst/>
          </a:prstGeom>
        </p:spPr>
        <p:txBody>
          <a:bodyPr vert="horz" lIns="108850" tIns="54425" rIns="108850" bIns="54425" rtlCol="0" anchor="ctr">
            <a:noAutofit/>
          </a:bodyPr>
          <a:lstStyle>
            <a:lvl1pPr algn="l" defTabSz="1088502" rtl="0" eaLnBrk="1" latinLnBrk="1" hangingPunct="1">
              <a:spcBef>
                <a:spcPct val="0"/>
              </a:spcBef>
              <a:buNone/>
              <a:defRPr sz="1800" kern="1200">
                <a:solidFill>
                  <a:schemeClr val="tx1"/>
                </a:solidFill>
                <a:latin typeface="Helvetica75" pitchFamily="34" charset="0"/>
                <a:ea typeface="+mj-ea"/>
                <a:cs typeface="+mj-cs"/>
              </a:defRPr>
            </a:lvl1pPr>
          </a:lstStyle>
          <a:p>
            <a:r>
              <a:rPr lang="en-US" altLang="ko-KR" sz="1100" dirty="0">
                <a:solidFill>
                  <a:schemeClr val="tx1">
                    <a:lumMod val="75000"/>
                    <a:lumOff val="25000"/>
                  </a:schemeClr>
                </a:solidFill>
                <a:latin typeface="Helvetica 45 Light" pitchFamily="34" charset="0"/>
              </a:rPr>
              <a:t>en.midasuser.com</a:t>
            </a:r>
            <a:endParaRPr lang="ko-KR" altLang="en-US" sz="1100" dirty="0">
              <a:solidFill>
                <a:schemeClr val="tx1">
                  <a:lumMod val="75000"/>
                  <a:lumOff val="25000"/>
                </a:schemeClr>
              </a:solidFill>
              <a:latin typeface="Helvetica 45 Light" pitchFamily="34" charset="0"/>
            </a:endParaRPr>
          </a:p>
        </p:txBody>
      </p:sp>
      <p:sp>
        <p:nvSpPr>
          <p:cNvPr id="11" name="Rectangle 10"/>
          <p:cNvSpPr/>
          <p:nvPr userDrawn="1"/>
        </p:nvSpPr>
        <p:spPr>
          <a:xfrm>
            <a:off x="10362488" y="46317"/>
            <a:ext cx="1263487" cy="307777"/>
          </a:xfrm>
          <a:prstGeom prst="rect">
            <a:avLst/>
          </a:prstGeom>
        </p:spPr>
        <p:txBody>
          <a:bodyPr wrap="none">
            <a:spAutoFit/>
          </a:bodyPr>
          <a:lstStyle/>
          <a:p>
            <a:pPr algn="r"/>
            <a:r>
              <a:rPr lang="en-US" sz="1400" dirty="0">
                <a:solidFill>
                  <a:schemeClr val="tx1">
                    <a:lumMod val="65000"/>
                    <a:lumOff val="35000"/>
                  </a:schemeClr>
                </a:solidFill>
                <a:latin typeface="Arial Narrow" panose="020B0606020202030204" pitchFamily="34" charset="0"/>
              </a:rPr>
              <a:t>midas</a:t>
            </a:r>
            <a:r>
              <a:rPr lang="en-US" sz="1400" baseline="0" dirty="0">
                <a:solidFill>
                  <a:schemeClr val="tx1">
                    <a:lumMod val="65000"/>
                    <a:lumOff val="35000"/>
                  </a:schemeClr>
                </a:solidFill>
                <a:latin typeface="Arial Narrow" panose="020B0606020202030204" pitchFamily="34" charset="0"/>
              </a:rPr>
              <a:t> Civil </a:t>
            </a:r>
            <a:r>
              <a:rPr lang="en-US" sz="1400" kern="1200" dirty="0">
                <a:solidFill>
                  <a:schemeClr val="tx1">
                    <a:lumMod val="65000"/>
                    <a:lumOff val="35000"/>
                  </a:schemeClr>
                </a:solidFill>
                <a:latin typeface="Arial Narrow" panose="020B0606020202030204" pitchFamily="34" charset="0"/>
                <a:ea typeface="+mn-ea"/>
                <a:cs typeface="+mn-cs"/>
              </a:rPr>
              <a:t>2022</a:t>
            </a:r>
          </a:p>
        </p:txBody>
      </p:sp>
      <p:pic>
        <p:nvPicPr>
          <p:cNvPr id="12" name="Picture 2" descr="http://ru.midasuser.com/web/images/icon-civ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5975" y="93292"/>
            <a:ext cx="489826" cy="4227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9302903" y="266880"/>
            <a:ext cx="2323072" cy="307777"/>
          </a:xfrm>
          <a:prstGeom prst="rect">
            <a:avLst/>
          </a:prstGeom>
        </p:spPr>
        <p:txBody>
          <a:bodyPr wrap="none">
            <a:spAutoFit/>
          </a:bodyPr>
          <a:lstStyle/>
          <a:p>
            <a:pPr algn="r"/>
            <a:r>
              <a:rPr lang="en-US" sz="1400" dirty="0">
                <a:solidFill>
                  <a:schemeClr val="accent1">
                    <a:lumMod val="75000"/>
                  </a:schemeClr>
                </a:solidFill>
                <a:latin typeface="Arial Narrow" panose="020B0606020202030204" pitchFamily="34" charset="0"/>
              </a:rPr>
              <a:t>Engineering software for Bridges</a:t>
            </a:r>
          </a:p>
        </p:txBody>
      </p:sp>
    </p:spTree>
    <p:extLst>
      <p:ext uri="{BB962C8B-B14F-4D97-AF65-F5344CB8AC3E}">
        <p14:creationId xmlns:p14="http://schemas.microsoft.com/office/powerpoint/2010/main" val="87938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8" name="그림 2" descr="GTS NX_카탈로그0.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44"/>
            <a:ext cx="12192000" cy="68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2023527" y="5891158"/>
            <a:ext cx="3828127" cy="647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776" eaLnBrk="0" fontAlgn="base" hangingPunct="0">
              <a:spcBef>
                <a:spcPct val="0"/>
              </a:spcBef>
              <a:spcAft>
                <a:spcPct val="0"/>
              </a:spcAft>
            </a:pPr>
            <a:endParaRPr kumimoji="1" lang="ko-KR" altLang="en-US" sz="1900">
              <a:solidFill>
                <a:prstClr val="white"/>
              </a:solidFill>
            </a:endParaRPr>
          </a:p>
        </p:txBody>
      </p:sp>
      <p:sp>
        <p:nvSpPr>
          <p:cNvPr id="22" name="TextBox 21"/>
          <p:cNvSpPr txBox="1"/>
          <p:nvPr userDrawn="1"/>
        </p:nvSpPr>
        <p:spPr>
          <a:xfrm>
            <a:off x="1290482" y="5950679"/>
            <a:ext cx="8877995" cy="675721"/>
          </a:xfrm>
          <a:prstGeom prst="rect">
            <a:avLst/>
          </a:prstGeom>
          <a:noFill/>
        </p:spPr>
        <p:txBody>
          <a:bodyPr wrap="square" lIns="83969" tIns="41985" rIns="83969" bIns="41985" rtlCol="0">
            <a:spAutoFit/>
          </a:bodyPr>
          <a:lstStyle/>
          <a:p>
            <a:pPr algn="ctr" defTabSz="957776" eaLnBrk="0" fontAlgn="base" hangingPunct="0">
              <a:lnSpc>
                <a:spcPct val="120000"/>
              </a:lnSpc>
              <a:spcBef>
                <a:spcPct val="0"/>
              </a:spcBef>
              <a:spcAft>
                <a:spcPct val="0"/>
              </a:spcAft>
            </a:pPr>
            <a:r>
              <a:rPr kumimoji="1" lang="en-US" altLang="ko-KR" sz="1500" dirty="0">
                <a:solidFill>
                  <a:prstClr val="black"/>
                </a:solidFill>
                <a:latin typeface="Arial" pitchFamily="34" charset="0"/>
                <a:ea typeface="굴림" panose="020B0600000101010101" pitchFamily="50" charset="-127"/>
                <a:cs typeface="Arial" pitchFamily="34" charset="0"/>
              </a:rPr>
              <a:t>Integrated Solver Optimized for the next generation 64-bit platform</a:t>
            </a:r>
          </a:p>
          <a:p>
            <a:pPr algn="ctr" defTabSz="957776" eaLnBrk="0" fontAlgn="base" hangingPunct="0">
              <a:lnSpc>
                <a:spcPct val="120000"/>
              </a:lnSpc>
              <a:spcBef>
                <a:spcPct val="0"/>
              </a:spcBef>
              <a:spcAft>
                <a:spcPct val="0"/>
              </a:spcAft>
            </a:pPr>
            <a:r>
              <a:rPr kumimoji="1" lang="en-US" altLang="ko-KR" sz="1700" b="1" dirty="0">
                <a:solidFill>
                  <a:prstClr val="black"/>
                </a:solidFill>
                <a:latin typeface="Arial" pitchFamily="34" charset="0"/>
                <a:ea typeface="굴림" panose="020B0600000101010101" pitchFamily="50" charset="-127"/>
                <a:cs typeface="Arial" pitchFamily="34" charset="0"/>
              </a:rPr>
              <a:t>Finite Element Solutions for Geotechnical Engineering</a:t>
            </a:r>
            <a:endParaRPr kumimoji="1" lang="ko-KR" altLang="en-US" sz="1700" b="1" dirty="0">
              <a:solidFill>
                <a:prstClr val="black"/>
              </a:solidFill>
              <a:latin typeface="Arial" pitchFamily="34" charset="0"/>
              <a:ea typeface="굴림" panose="020B0600000101010101" pitchFamily="50" charset="-127"/>
              <a:cs typeface="Arial" pitchFamily="34" charset="0"/>
            </a:endParaRPr>
          </a:p>
        </p:txBody>
      </p:sp>
    </p:spTree>
    <p:extLst>
      <p:ext uri="{BB962C8B-B14F-4D97-AF65-F5344CB8AC3E}">
        <p14:creationId xmlns:p14="http://schemas.microsoft.com/office/powerpoint/2010/main" val="114261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0" name="그림 2" descr="GTS NX_카탈로그0.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44"/>
            <a:ext cx="12192000" cy="68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직사각형 12"/>
          <p:cNvSpPr/>
          <p:nvPr userDrawn="1"/>
        </p:nvSpPr>
        <p:spPr>
          <a:xfrm>
            <a:off x="7480634" y="2197210"/>
            <a:ext cx="4711367" cy="2852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defTabSz="957776" eaLnBrk="0" fontAlgn="base" hangingPunct="0">
              <a:spcBef>
                <a:spcPct val="0"/>
              </a:spcBef>
              <a:spcAft>
                <a:spcPct val="0"/>
              </a:spcAft>
              <a:defRPr/>
            </a:pPr>
            <a:endParaRPr kumimoji="1" lang="ko-KR" altLang="en-US" sz="1900">
              <a:solidFill>
                <a:prstClr val="white"/>
              </a:solidFill>
            </a:endParaRPr>
          </a:p>
        </p:txBody>
      </p:sp>
      <p:sp>
        <p:nvSpPr>
          <p:cNvPr id="13" name="Rectangle 12"/>
          <p:cNvSpPr/>
          <p:nvPr userDrawn="1"/>
        </p:nvSpPr>
        <p:spPr>
          <a:xfrm>
            <a:off x="2023527" y="5891158"/>
            <a:ext cx="3828127" cy="647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776" eaLnBrk="0" fontAlgn="base" hangingPunct="0">
              <a:spcBef>
                <a:spcPct val="0"/>
              </a:spcBef>
              <a:spcAft>
                <a:spcPct val="0"/>
              </a:spcAft>
            </a:pPr>
            <a:endParaRPr kumimoji="1" lang="ko-KR" altLang="en-US" sz="1900">
              <a:solidFill>
                <a:prstClr val="white"/>
              </a:solidFill>
            </a:endParaRPr>
          </a:p>
        </p:txBody>
      </p:sp>
      <p:sp>
        <p:nvSpPr>
          <p:cNvPr id="14" name="TextBox 13"/>
          <p:cNvSpPr txBox="1"/>
          <p:nvPr userDrawn="1"/>
        </p:nvSpPr>
        <p:spPr>
          <a:xfrm>
            <a:off x="1290482" y="5950679"/>
            <a:ext cx="8877995" cy="675721"/>
          </a:xfrm>
          <a:prstGeom prst="rect">
            <a:avLst/>
          </a:prstGeom>
          <a:noFill/>
        </p:spPr>
        <p:txBody>
          <a:bodyPr wrap="square" lIns="83969" tIns="41985" rIns="83969" bIns="41985" rtlCol="0">
            <a:spAutoFit/>
          </a:bodyPr>
          <a:lstStyle/>
          <a:p>
            <a:pPr algn="ctr" defTabSz="957776" eaLnBrk="0" fontAlgn="base" hangingPunct="0">
              <a:lnSpc>
                <a:spcPct val="120000"/>
              </a:lnSpc>
              <a:spcBef>
                <a:spcPct val="0"/>
              </a:spcBef>
              <a:spcAft>
                <a:spcPct val="0"/>
              </a:spcAft>
            </a:pPr>
            <a:r>
              <a:rPr kumimoji="1" lang="en-US" altLang="ko-KR" sz="1500" dirty="0">
                <a:solidFill>
                  <a:prstClr val="black"/>
                </a:solidFill>
                <a:latin typeface="Arial" pitchFamily="34" charset="0"/>
                <a:ea typeface="굴림" panose="020B0600000101010101" pitchFamily="50" charset="-127"/>
                <a:cs typeface="Arial" pitchFamily="34" charset="0"/>
              </a:rPr>
              <a:t>Integrated Solver Optimized for the next generation 64-bit platform</a:t>
            </a:r>
          </a:p>
          <a:p>
            <a:pPr algn="ctr" defTabSz="957776" eaLnBrk="0" fontAlgn="base" hangingPunct="0">
              <a:lnSpc>
                <a:spcPct val="120000"/>
              </a:lnSpc>
              <a:spcBef>
                <a:spcPct val="0"/>
              </a:spcBef>
              <a:spcAft>
                <a:spcPct val="0"/>
              </a:spcAft>
            </a:pPr>
            <a:r>
              <a:rPr kumimoji="1" lang="en-US" altLang="ko-KR" sz="1700" b="1" dirty="0">
                <a:solidFill>
                  <a:prstClr val="black"/>
                </a:solidFill>
                <a:latin typeface="Arial" pitchFamily="34" charset="0"/>
                <a:ea typeface="굴림" panose="020B0600000101010101" pitchFamily="50" charset="-127"/>
                <a:cs typeface="Arial" pitchFamily="34" charset="0"/>
              </a:rPr>
              <a:t>Finite Element Solutions for Geotechnical Engineering</a:t>
            </a:r>
            <a:endParaRPr kumimoji="1" lang="ko-KR" altLang="en-US" sz="1700" b="1" dirty="0">
              <a:solidFill>
                <a:prstClr val="black"/>
              </a:solidFill>
              <a:latin typeface="Arial" pitchFamily="34" charset="0"/>
              <a:ea typeface="굴림" panose="020B0600000101010101" pitchFamily="50" charset="-127"/>
              <a:cs typeface="Arial" pitchFamily="34" charset="0"/>
            </a:endParaRPr>
          </a:p>
        </p:txBody>
      </p:sp>
    </p:spTree>
    <p:extLst>
      <p:ext uri="{BB962C8B-B14F-4D97-AF65-F5344CB8AC3E}">
        <p14:creationId xmlns:p14="http://schemas.microsoft.com/office/powerpoint/2010/main" val="232487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val="241127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8" name="그림 7" descr="GTX-NX_ppt_BG.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kbkim\Desktop\GTS NX FABE\04-이미지 및 아이콘\04-아이콘\icon_51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13254" y="318210"/>
            <a:ext cx="734850" cy="58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9728624" y="522666"/>
            <a:ext cx="1547529" cy="423344"/>
          </a:xfrm>
          <a:prstGeom prst="rect">
            <a:avLst/>
          </a:prstGeom>
          <a:noFill/>
        </p:spPr>
        <p:txBody>
          <a:bodyPr lIns="83969" tIns="41985" rIns="83969" bIns="41985">
            <a:spAutoFit/>
          </a:bodyPr>
          <a:lstStyle/>
          <a:p>
            <a:pPr defTabSz="957776" fontAlgn="base" latinLnBrk="1">
              <a:spcBef>
                <a:spcPct val="0"/>
              </a:spcBef>
              <a:spcAft>
                <a:spcPct val="0"/>
              </a:spcAft>
              <a:defRPr/>
            </a:pPr>
            <a:r>
              <a:rPr kumimoji="1" lang="en-US" altLang="ko-KR" sz="1800" b="1" dirty="0">
                <a:solidFill>
                  <a:prstClr val="white"/>
                </a:solidFill>
                <a:latin typeface="Eurostile" pitchFamily="34" charset="0"/>
                <a:ea typeface="굴림" charset="-127"/>
              </a:rPr>
              <a:t>GTS</a:t>
            </a:r>
            <a:r>
              <a:rPr kumimoji="1" lang="en-US" altLang="ko-KR" sz="1800" b="1" dirty="0">
                <a:solidFill>
                  <a:prstClr val="black"/>
                </a:solidFill>
                <a:latin typeface="Eurostile" pitchFamily="34" charset="0"/>
                <a:ea typeface="굴림" charset="-127"/>
              </a:rPr>
              <a:t> </a:t>
            </a:r>
            <a:r>
              <a:rPr kumimoji="1" lang="en-US" altLang="ko-KR" sz="2200" b="1" dirty="0">
                <a:solidFill>
                  <a:srgbClr val="FF5050"/>
                </a:solidFill>
                <a:effectLst>
                  <a:outerShdw blurRad="38100" dist="38100" dir="2700000" algn="tl">
                    <a:srgbClr val="000000">
                      <a:alpha val="43137"/>
                    </a:srgbClr>
                  </a:outerShdw>
                </a:effectLst>
                <a:latin typeface="Eurostile" pitchFamily="34" charset="0"/>
                <a:ea typeface="굴림" charset="-127"/>
              </a:rPr>
              <a:t>NX</a:t>
            </a:r>
            <a:endParaRPr kumimoji="1" lang="ko-KR" altLang="en-US" sz="2200" b="1" dirty="0">
              <a:solidFill>
                <a:srgbClr val="FF5050"/>
              </a:solidFill>
              <a:effectLst>
                <a:outerShdw blurRad="38100" dist="38100" dir="2700000" algn="tl">
                  <a:srgbClr val="000000">
                    <a:alpha val="43137"/>
                  </a:srgbClr>
                </a:outerShdw>
              </a:effectLst>
              <a:latin typeface="Eurostile" pitchFamily="34" charset="0"/>
              <a:ea typeface="굴림" charset="-127"/>
            </a:endParaRPr>
          </a:p>
        </p:txBody>
      </p:sp>
    </p:spTree>
    <p:extLst>
      <p:ext uri="{BB962C8B-B14F-4D97-AF65-F5344CB8AC3E}">
        <p14:creationId xmlns:p14="http://schemas.microsoft.com/office/powerpoint/2010/main" val="12379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3C766-DA49-4332-B6F5-B7C0FA0E0FF5}" type="slidenum">
              <a:rPr lang="en-US" smtClean="0"/>
              <a:t>‹#›</a:t>
            </a:fld>
            <a:endParaRPr lang="en-US"/>
          </a:p>
        </p:txBody>
      </p:sp>
      <p:pic>
        <p:nvPicPr>
          <p:cNvPr id="8" name="Picture 7">
            <a:extLst>
              <a:ext uri="{FF2B5EF4-FFF2-40B4-BE49-F238E27FC236}">
                <a16:creationId xmlns:a16="http://schemas.microsoft.com/office/drawing/2014/main" id="{A6327F74-E768-6194-14EA-49FFD60B53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67921" y="365125"/>
            <a:ext cx="971757" cy="978798"/>
          </a:xfrm>
          <a:prstGeom prst="rect">
            <a:avLst/>
          </a:prstGeom>
        </p:spPr>
      </p:pic>
      <p:sp>
        <p:nvSpPr>
          <p:cNvPr id="11" name="Rectangle 10">
            <a:extLst>
              <a:ext uri="{FF2B5EF4-FFF2-40B4-BE49-F238E27FC236}">
                <a16:creationId xmlns:a16="http://schemas.microsoft.com/office/drawing/2014/main" id="{8039D550-A72B-C09D-3FC3-F9A28872D659}"/>
              </a:ext>
            </a:extLst>
          </p:cNvPr>
          <p:cNvSpPr/>
          <p:nvPr userDrawn="1"/>
        </p:nvSpPr>
        <p:spPr>
          <a:xfrm>
            <a:off x="0" y="0"/>
            <a:ext cx="12192000" cy="230188"/>
          </a:xfrm>
          <a:prstGeom prst="rect">
            <a:avLst/>
          </a:prstGeom>
          <a:solidFill>
            <a:schemeClr val="tx2">
              <a:lumMod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6125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91846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390328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37438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76476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268958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155301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3C766-DA49-4332-B6F5-B7C0FA0E0FF5}" type="slidenum">
              <a:rPr lang="en-US" smtClean="0"/>
              <a:t>‹#›</a:t>
            </a:fld>
            <a:endParaRPr lang="en-US"/>
          </a:p>
        </p:txBody>
      </p:sp>
    </p:spTree>
    <p:extLst>
      <p:ext uri="{BB962C8B-B14F-4D97-AF65-F5344CB8AC3E}">
        <p14:creationId xmlns:p14="http://schemas.microsoft.com/office/powerpoint/2010/main" val="157093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3C766-DA49-4332-B6F5-B7C0FA0E0FF5}" type="slidenum">
              <a:rPr lang="en-US" smtClean="0"/>
              <a:t>‹#›</a:t>
            </a:fld>
            <a:endParaRPr lang="en-US"/>
          </a:p>
        </p:txBody>
      </p:sp>
    </p:spTree>
    <p:extLst>
      <p:ext uri="{BB962C8B-B14F-4D97-AF65-F5344CB8AC3E}">
        <p14:creationId xmlns:p14="http://schemas.microsoft.com/office/powerpoint/2010/main" val="244694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 id="2147483674" r:id="rId13"/>
    <p:sldLayoutId id="2147483675" r:id="rId14"/>
    <p:sldLayoutId id="2147483676" r:id="rId15"/>
    <p:sldLayoutId id="214748367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bg2.jpg"/>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직사각형 8">
            <a:extLst>
              <a:ext uri="{FF2B5EF4-FFF2-40B4-BE49-F238E27FC236}">
                <a16:creationId xmlns:a16="http://schemas.microsoft.com/office/drawing/2014/main" id="{F7731CC2-6803-41DF-B72E-0622EE1770D4}"/>
              </a:ext>
            </a:extLst>
          </p:cNvPr>
          <p:cNvSpPr/>
          <p:nvPr/>
        </p:nvSpPr>
        <p:spPr>
          <a:xfrm>
            <a:off x="0" y="5709761"/>
            <a:ext cx="3411920" cy="738664"/>
          </a:xfrm>
          <a:prstGeom prst="rect">
            <a:avLst/>
          </a:prstGeom>
        </p:spPr>
        <p:txBody>
          <a:bodyPr wrap="square">
            <a:spAutoFit/>
          </a:bodyPr>
          <a:lstStyle/>
          <a:p>
            <a:pPr algn="ctr"/>
            <a:r>
              <a:rPr lang="en-US" altLang="ko-KR" sz="2800" b="1" dirty="0">
                <a:solidFill>
                  <a:schemeClr val="bg1"/>
                </a:solidFill>
                <a:effectLst>
                  <a:outerShdw blurRad="38100" dist="38100" dir="2700000" algn="tl">
                    <a:srgbClr val="000000">
                      <a:alpha val="43137"/>
                    </a:srgbClr>
                  </a:outerShdw>
                </a:effectLst>
                <a:ea typeface="나눔명조 ExtraBold" panose="02020603020101020101" pitchFamily="18" charset="-127"/>
              </a:rPr>
              <a:t>Rohit Joseph</a:t>
            </a:r>
          </a:p>
          <a:p>
            <a:pPr algn="ctr"/>
            <a:r>
              <a:rPr lang="en-US" altLang="ko-KR" sz="1400" b="1" dirty="0">
                <a:solidFill>
                  <a:schemeClr val="bg1"/>
                </a:solidFill>
                <a:effectLst>
                  <a:outerShdw blurRad="38100" dist="38100" dir="2700000" algn="tl">
                    <a:srgbClr val="000000">
                      <a:alpha val="43137"/>
                    </a:srgbClr>
                  </a:outerShdw>
                </a:effectLst>
                <a:ea typeface="나눔명조 ExtraBold" panose="02020603020101020101" pitchFamily="18" charset="-127"/>
              </a:rPr>
              <a:t>Technical Support Engineer</a:t>
            </a:r>
          </a:p>
        </p:txBody>
      </p:sp>
      <p:sp>
        <p:nvSpPr>
          <p:cNvPr id="2" name="Slide Number Placeholder 1">
            <a:extLst>
              <a:ext uri="{FF2B5EF4-FFF2-40B4-BE49-F238E27FC236}">
                <a16:creationId xmlns:a16="http://schemas.microsoft.com/office/drawing/2014/main" id="{4299E981-7309-4475-8F9F-39FC2DF7838C}"/>
              </a:ext>
            </a:extLst>
          </p:cNvPr>
          <p:cNvSpPr>
            <a:spLocks noGrp="1"/>
          </p:cNvSpPr>
          <p:nvPr>
            <p:ph type="sldNum" sz="quarter" idx="12"/>
          </p:nvPr>
        </p:nvSpPr>
        <p:spPr/>
        <p:txBody>
          <a:bodyPr/>
          <a:lstStyle/>
          <a:p>
            <a:fld id="{57A3C766-DA49-4332-B6F5-B7C0FA0E0FF5}" type="slidenum">
              <a:rPr lang="en-US" smtClean="0"/>
              <a:t>1</a:t>
            </a:fld>
            <a:endParaRPr lang="en-US"/>
          </a:p>
        </p:txBody>
      </p:sp>
      <p:sp>
        <p:nvSpPr>
          <p:cNvPr id="3" name="직사각형 8">
            <a:extLst>
              <a:ext uri="{FF2B5EF4-FFF2-40B4-BE49-F238E27FC236}">
                <a16:creationId xmlns:a16="http://schemas.microsoft.com/office/drawing/2014/main" id="{30ED0D43-5CE5-AC1C-CA36-914AFDEF9FD4}"/>
              </a:ext>
            </a:extLst>
          </p:cNvPr>
          <p:cNvSpPr/>
          <p:nvPr/>
        </p:nvSpPr>
        <p:spPr>
          <a:xfrm>
            <a:off x="435417" y="1673402"/>
            <a:ext cx="9546783" cy="1263872"/>
          </a:xfrm>
          <a:prstGeom prst="rect">
            <a:avLst/>
          </a:prstGeom>
        </p:spPr>
        <p:txBody>
          <a:bodyPr wrap="square">
            <a:spAutoFit/>
          </a:bodyPr>
          <a:lstStyle/>
          <a:p>
            <a:pPr>
              <a:lnSpc>
                <a:spcPct val="110000"/>
              </a:lnSpc>
            </a:pPr>
            <a:r>
              <a:rPr lang="en-US" sz="3600" b="1" u="sng" dirty="0">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CONTACT ANALYSIS OF ARCH BRIDGE</a:t>
            </a:r>
            <a:br>
              <a:rPr lang="en-US" sz="3600" b="1" u="sng" dirty="0">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600" b="1" u="sng" dirty="0">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using MIDAS FEA NX</a:t>
            </a:r>
            <a:endParaRPr lang="en-US" altLang="ko-KR" sz="3600" b="1" u="sng" dirty="0">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Freeform 12">
            <a:extLst>
              <a:ext uri="{FF2B5EF4-FFF2-40B4-BE49-F238E27FC236}">
                <a16:creationId xmlns:a16="http://schemas.microsoft.com/office/drawing/2014/main" id="{F5C5B959-9391-D2B5-09C4-087DF59A926B}"/>
              </a:ext>
            </a:extLst>
          </p:cNvPr>
          <p:cNvSpPr/>
          <p:nvPr/>
        </p:nvSpPr>
        <p:spPr>
          <a:xfrm>
            <a:off x="10178219" y="184567"/>
            <a:ext cx="1843162" cy="597502"/>
          </a:xfrm>
          <a:custGeom>
            <a:avLst/>
            <a:gdLst/>
            <a:ahLst/>
            <a:cxnLst/>
            <a:rect l="l" t="t" r="r" b="b"/>
            <a:pathLst>
              <a:path w="1843162" h="597502">
                <a:moveTo>
                  <a:pt x="0" y="0"/>
                </a:moveTo>
                <a:lnTo>
                  <a:pt x="1843163" y="0"/>
                </a:lnTo>
                <a:lnTo>
                  <a:pt x="1843163" y="597502"/>
                </a:lnTo>
                <a:lnTo>
                  <a:pt x="0" y="597502"/>
                </a:lnTo>
                <a:lnTo>
                  <a:pt x="0" y="0"/>
                </a:lnTo>
                <a:close/>
              </a:path>
            </a:pathLst>
          </a:custGeom>
          <a:blipFill>
            <a:blip r:embed="rId4"/>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pic>
        <p:nvPicPr>
          <p:cNvPr id="6" name="Picture 5">
            <a:extLst>
              <a:ext uri="{FF2B5EF4-FFF2-40B4-BE49-F238E27FC236}">
                <a16:creationId xmlns:a16="http://schemas.microsoft.com/office/drawing/2014/main" id="{AFE89C5B-99CD-57A9-61F3-71F4BBF151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98" y="292670"/>
            <a:ext cx="971757" cy="978798"/>
          </a:xfrm>
          <a:prstGeom prst="rect">
            <a:avLst/>
          </a:prstGeom>
        </p:spPr>
      </p:pic>
      <p:pic>
        <p:nvPicPr>
          <p:cNvPr id="13" name="Picture 12">
            <a:extLst>
              <a:ext uri="{FF2B5EF4-FFF2-40B4-BE49-F238E27FC236}">
                <a16:creationId xmlns:a16="http://schemas.microsoft.com/office/drawing/2014/main" id="{D3675655-9678-51AD-55FC-D706193496E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15" b="96380" l="2551" r="89796">
                        <a14:foregroundMark x1="60714" y1="6787" x2="60714" y2="6787"/>
                        <a14:foregroundMark x1="68367" y1="2941" x2="68367" y2="2941"/>
                        <a14:foregroundMark x1="3571" y1="66063" x2="3571" y2="66063"/>
                        <a14:foregroundMark x1="35204" y1="92534" x2="35204" y2="92534"/>
                        <a14:foregroundMark x1="40306" y1="96380" x2="40306" y2="96380"/>
                      </a14:backgroundRemoval>
                    </a14:imgEffect>
                  </a14:imgLayer>
                </a14:imgProps>
              </a:ext>
            </a:extLst>
          </a:blip>
          <a:stretch>
            <a:fillRect/>
          </a:stretch>
        </p:blipFill>
        <p:spPr>
          <a:xfrm>
            <a:off x="9829538" y="966636"/>
            <a:ext cx="2362462" cy="5327592"/>
          </a:xfrm>
          <a:prstGeom prst="rect">
            <a:avLst/>
          </a:prstGeom>
        </p:spPr>
      </p:pic>
    </p:spTree>
    <p:extLst>
      <p:ext uri="{BB962C8B-B14F-4D97-AF65-F5344CB8AC3E}">
        <p14:creationId xmlns:p14="http://schemas.microsoft.com/office/powerpoint/2010/main" val="239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97731-A872-5EBD-2ADA-189249A04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2C5E-A9B5-789D-A667-A7FD74BDCB1E}"/>
              </a:ext>
            </a:extLst>
          </p:cNvPr>
          <p:cNvSpPr>
            <a:spLocks noGrp="1"/>
          </p:cNvSpPr>
          <p:nvPr>
            <p:ph type="title"/>
          </p:nvPr>
        </p:nvSpPr>
        <p:spPr>
          <a:xfrm>
            <a:off x="482600" y="365125"/>
            <a:ext cx="10469012" cy="1325563"/>
          </a:xfrm>
        </p:spPr>
        <p:txBody>
          <a:bodyPr/>
          <a:lstStyle/>
          <a:p>
            <a:r>
              <a:rPr lang="en-US" b="1" u="sng" dirty="0">
                <a:solidFill>
                  <a:schemeClr val="tx2"/>
                </a:solidFill>
              </a:rPr>
              <a:t>Lug and Pin Connection of Arch Bridge: Demo </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2C886985-ACD5-6BFA-7348-E93868D159AA}"/>
              </a:ext>
            </a:extLst>
          </p:cNvPr>
          <p:cNvSpPr>
            <a:spLocks noGrp="1"/>
          </p:cNvSpPr>
          <p:nvPr>
            <p:ph type="sldNum" sz="quarter" idx="12"/>
          </p:nvPr>
        </p:nvSpPr>
        <p:spPr/>
        <p:txBody>
          <a:bodyPr/>
          <a:lstStyle/>
          <a:p>
            <a:fld id="{57A3C766-DA49-4332-B6F5-B7C0FA0E0FF5}" type="slidenum">
              <a:rPr lang="en-US" smtClean="0"/>
              <a:t>10</a:t>
            </a:fld>
            <a:endParaRPr lang="en-US"/>
          </a:p>
        </p:txBody>
      </p:sp>
      <p:sp>
        <p:nvSpPr>
          <p:cNvPr id="6" name="Rectangle 5" descr="Teacher">
            <a:extLst>
              <a:ext uri="{FF2B5EF4-FFF2-40B4-BE49-F238E27FC236}">
                <a16:creationId xmlns:a16="http://schemas.microsoft.com/office/drawing/2014/main" id="{CDBCAAFA-B086-2FF8-1916-A86AAAB37A7B}"/>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0" name="TextBox 9">
            <a:extLst>
              <a:ext uri="{FF2B5EF4-FFF2-40B4-BE49-F238E27FC236}">
                <a16:creationId xmlns:a16="http://schemas.microsoft.com/office/drawing/2014/main" id="{21DD880B-4257-FCD6-5F20-2843EFECD310}"/>
              </a:ext>
            </a:extLst>
          </p:cNvPr>
          <p:cNvSpPr txBox="1"/>
          <p:nvPr/>
        </p:nvSpPr>
        <p:spPr>
          <a:xfrm>
            <a:off x="7716906" y="5643940"/>
            <a:ext cx="3477039" cy="923330"/>
          </a:xfrm>
          <a:prstGeom prst="rect">
            <a:avLst/>
          </a:prstGeom>
          <a:noFill/>
        </p:spPr>
        <p:txBody>
          <a:bodyPr wrap="square">
            <a:spAutoFit/>
          </a:bodyPr>
          <a:lstStyle/>
          <a:p>
            <a:pPr algn="ctr"/>
            <a:r>
              <a:rPr lang="en-US" i="1" dirty="0">
                <a:solidFill>
                  <a:schemeClr val="accent6">
                    <a:lumMod val="50000"/>
                  </a:schemeClr>
                </a:solidFill>
              </a:rPr>
              <a:t>Loading: Specified displacement of 0.8 m applied in the gravity direction in the shaft</a:t>
            </a:r>
            <a:endParaRPr lang="en-US" sz="1800" i="1" dirty="0">
              <a:solidFill>
                <a:schemeClr val="accent6">
                  <a:lumMod val="50000"/>
                </a:schemeClr>
              </a:solidFill>
            </a:endParaRPr>
          </a:p>
        </p:txBody>
      </p:sp>
      <p:pic>
        <p:nvPicPr>
          <p:cNvPr id="9" name="Picture 8">
            <a:extLst>
              <a:ext uri="{FF2B5EF4-FFF2-40B4-BE49-F238E27FC236}">
                <a16:creationId xmlns:a16="http://schemas.microsoft.com/office/drawing/2014/main" id="{F90263F3-55DD-5C0E-5028-3635FD9A322F}"/>
              </a:ext>
            </a:extLst>
          </p:cNvPr>
          <p:cNvPicPr>
            <a:picLocks noChangeAspect="1"/>
          </p:cNvPicPr>
          <p:nvPr/>
        </p:nvPicPr>
        <p:blipFill>
          <a:blip r:embed="rId5"/>
          <a:stretch>
            <a:fillRect/>
          </a:stretch>
        </p:blipFill>
        <p:spPr>
          <a:xfrm>
            <a:off x="8268804" y="1588596"/>
            <a:ext cx="1857860" cy="4153952"/>
          </a:xfrm>
          <a:prstGeom prst="rect">
            <a:avLst/>
          </a:prstGeom>
        </p:spPr>
      </p:pic>
      <p:pic>
        <p:nvPicPr>
          <p:cNvPr id="13" name="Picture 12">
            <a:extLst>
              <a:ext uri="{FF2B5EF4-FFF2-40B4-BE49-F238E27FC236}">
                <a16:creationId xmlns:a16="http://schemas.microsoft.com/office/drawing/2014/main" id="{E340A8FE-7B9F-A9AD-2C09-5FAA8D548A0C}"/>
              </a:ext>
            </a:extLst>
          </p:cNvPr>
          <p:cNvPicPr>
            <a:picLocks noChangeAspect="1"/>
          </p:cNvPicPr>
          <p:nvPr/>
        </p:nvPicPr>
        <p:blipFill>
          <a:blip r:embed="rId6"/>
          <a:srcRect t="3404"/>
          <a:stretch>
            <a:fillRect/>
          </a:stretch>
        </p:blipFill>
        <p:spPr>
          <a:xfrm>
            <a:off x="1270652" y="1711255"/>
            <a:ext cx="1898890" cy="4230611"/>
          </a:xfrm>
          <a:prstGeom prst="rect">
            <a:avLst/>
          </a:prstGeom>
        </p:spPr>
      </p:pic>
      <p:sp>
        <p:nvSpPr>
          <p:cNvPr id="14" name="TextBox 13">
            <a:extLst>
              <a:ext uri="{FF2B5EF4-FFF2-40B4-BE49-F238E27FC236}">
                <a16:creationId xmlns:a16="http://schemas.microsoft.com/office/drawing/2014/main" id="{28BB5DC5-84AC-C002-3ADF-CA0F340DC6E8}"/>
              </a:ext>
            </a:extLst>
          </p:cNvPr>
          <p:cNvSpPr txBox="1"/>
          <p:nvPr/>
        </p:nvSpPr>
        <p:spPr>
          <a:xfrm>
            <a:off x="752887" y="5941866"/>
            <a:ext cx="2845076" cy="369332"/>
          </a:xfrm>
          <a:prstGeom prst="rect">
            <a:avLst/>
          </a:prstGeom>
          <a:noFill/>
        </p:spPr>
        <p:txBody>
          <a:bodyPr wrap="square">
            <a:spAutoFit/>
          </a:bodyPr>
          <a:lstStyle/>
          <a:p>
            <a:pPr algn="ctr"/>
            <a:r>
              <a:rPr lang="en-US" i="1" dirty="0">
                <a:solidFill>
                  <a:schemeClr val="accent6">
                    <a:lumMod val="50000"/>
                  </a:schemeClr>
                </a:solidFill>
              </a:rPr>
              <a:t>Constrained in global Y</a:t>
            </a:r>
            <a:endParaRPr lang="en-US" sz="1800" i="1" dirty="0">
              <a:solidFill>
                <a:schemeClr val="accent6">
                  <a:lumMod val="50000"/>
                </a:schemeClr>
              </a:solidFill>
            </a:endParaRPr>
          </a:p>
        </p:txBody>
      </p:sp>
      <p:pic>
        <p:nvPicPr>
          <p:cNvPr id="20" name="Picture 19">
            <a:extLst>
              <a:ext uri="{FF2B5EF4-FFF2-40B4-BE49-F238E27FC236}">
                <a16:creationId xmlns:a16="http://schemas.microsoft.com/office/drawing/2014/main" id="{0F325C04-5B42-6A48-AC6A-CFA74B503454}"/>
              </a:ext>
            </a:extLst>
          </p:cNvPr>
          <p:cNvPicPr>
            <a:picLocks noChangeAspect="1"/>
          </p:cNvPicPr>
          <p:nvPr/>
        </p:nvPicPr>
        <p:blipFill>
          <a:blip r:embed="rId7"/>
          <a:stretch>
            <a:fillRect/>
          </a:stretch>
        </p:blipFill>
        <p:spPr>
          <a:xfrm>
            <a:off x="3687307" y="3018904"/>
            <a:ext cx="943107" cy="1000265"/>
          </a:xfrm>
          <a:prstGeom prst="rect">
            <a:avLst/>
          </a:prstGeom>
        </p:spPr>
      </p:pic>
      <p:pic>
        <p:nvPicPr>
          <p:cNvPr id="22" name="Picture 21">
            <a:extLst>
              <a:ext uri="{FF2B5EF4-FFF2-40B4-BE49-F238E27FC236}">
                <a16:creationId xmlns:a16="http://schemas.microsoft.com/office/drawing/2014/main" id="{5F8FBC7E-3D05-05DC-7CD4-3514AF658591}"/>
              </a:ext>
            </a:extLst>
          </p:cNvPr>
          <p:cNvPicPr>
            <a:picLocks noChangeAspect="1"/>
          </p:cNvPicPr>
          <p:nvPr/>
        </p:nvPicPr>
        <p:blipFill>
          <a:blip r:embed="rId8"/>
          <a:stretch>
            <a:fillRect/>
          </a:stretch>
        </p:blipFill>
        <p:spPr>
          <a:xfrm>
            <a:off x="4944213" y="1582048"/>
            <a:ext cx="1807769" cy="4166000"/>
          </a:xfrm>
          <a:prstGeom prst="rect">
            <a:avLst/>
          </a:prstGeom>
        </p:spPr>
      </p:pic>
      <p:sp>
        <p:nvSpPr>
          <p:cNvPr id="23" name="TextBox 22">
            <a:extLst>
              <a:ext uri="{FF2B5EF4-FFF2-40B4-BE49-F238E27FC236}">
                <a16:creationId xmlns:a16="http://schemas.microsoft.com/office/drawing/2014/main" id="{A666BC63-7654-0D66-65F3-F12B0B2D56AF}"/>
              </a:ext>
            </a:extLst>
          </p:cNvPr>
          <p:cNvSpPr txBox="1"/>
          <p:nvPr/>
        </p:nvSpPr>
        <p:spPr>
          <a:xfrm>
            <a:off x="4425559" y="5812659"/>
            <a:ext cx="2845076" cy="646331"/>
          </a:xfrm>
          <a:prstGeom prst="rect">
            <a:avLst/>
          </a:prstGeom>
          <a:noFill/>
        </p:spPr>
        <p:txBody>
          <a:bodyPr wrap="square">
            <a:spAutoFit/>
          </a:bodyPr>
          <a:lstStyle/>
          <a:p>
            <a:pPr algn="ctr"/>
            <a:r>
              <a:rPr lang="en-US" i="1" dirty="0">
                <a:solidFill>
                  <a:schemeClr val="accent6">
                    <a:lumMod val="50000"/>
                  </a:schemeClr>
                </a:solidFill>
              </a:rPr>
              <a:t>Constrained in global X Y and Z (pin support)</a:t>
            </a:r>
            <a:endParaRPr lang="en-US" sz="1800" i="1" dirty="0">
              <a:solidFill>
                <a:schemeClr val="accent6">
                  <a:lumMod val="50000"/>
                </a:schemeClr>
              </a:solidFill>
            </a:endParaRPr>
          </a:p>
        </p:txBody>
      </p:sp>
    </p:spTree>
    <p:extLst>
      <p:ext uri="{BB962C8B-B14F-4D97-AF65-F5344CB8AC3E}">
        <p14:creationId xmlns:p14="http://schemas.microsoft.com/office/powerpoint/2010/main" val="377919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2BED1-9141-3DA3-28C4-CAB8AC30F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613C3-858A-5E48-ACD0-43DB47DAB373}"/>
              </a:ext>
            </a:extLst>
          </p:cNvPr>
          <p:cNvSpPr>
            <a:spLocks noGrp="1"/>
          </p:cNvSpPr>
          <p:nvPr>
            <p:ph type="title"/>
          </p:nvPr>
        </p:nvSpPr>
        <p:spPr>
          <a:xfrm>
            <a:off x="482600" y="365125"/>
            <a:ext cx="10469012" cy="1325563"/>
          </a:xfrm>
        </p:spPr>
        <p:txBody>
          <a:bodyPr/>
          <a:lstStyle/>
          <a:p>
            <a:r>
              <a:rPr lang="en-US" b="1" u="sng" dirty="0">
                <a:solidFill>
                  <a:schemeClr val="tx2"/>
                </a:solidFill>
              </a:rPr>
              <a:t>Lug and Pin Connection of Arch Bridge: Demo </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3113F15D-59B6-5BD5-942A-F882C5D941EC}"/>
              </a:ext>
            </a:extLst>
          </p:cNvPr>
          <p:cNvSpPr>
            <a:spLocks noGrp="1"/>
          </p:cNvSpPr>
          <p:nvPr>
            <p:ph type="sldNum" sz="quarter" idx="12"/>
          </p:nvPr>
        </p:nvSpPr>
        <p:spPr/>
        <p:txBody>
          <a:bodyPr/>
          <a:lstStyle/>
          <a:p>
            <a:fld id="{57A3C766-DA49-4332-B6F5-B7C0FA0E0FF5}" type="slidenum">
              <a:rPr lang="en-US" smtClean="0"/>
              <a:t>11</a:t>
            </a:fld>
            <a:endParaRPr lang="en-US"/>
          </a:p>
        </p:txBody>
      </p:sp>
      <p:sp>
        <p:nvSpPr>
          <p:cNvPr id="6" name="Rectangle 5" descr="Teacher">
            <a:extLst>
              <a:ext uri="{FF2B5EF4-FFF2-40B4-BE49-F238E27FC236}">
                <a16:creationId xmlns:a16="http://schemas.microsoft.com/office/drawing/2014/main" id="{B9D449B9-49BF-4615-C0EC-12E29DC7A9EF}"/>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pic>
        <p:nvPicPr>
          <p:cNvPr id="7" name="Picture 6">
            <a:extLst>
              <a:ext uri="{FF2B5EF4-FFF2-40B4-BE49-F238E27FC236}">
                <a16:creationId xmlns:a16="http://schemas.microsoft.com/office/drawing/2014/main" id="{5E8EFE36-0204-9C27-3719-07CDADDFBE8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60587" y="2470298"/>
            <a:ext cx="2751143" cy="3665144"/>
          </a:xfrm>
          <a:prstGeom prst="rect">
            <a:avLst/>
          </a:prstGeom>
        </p:spPr>
      </p:pic>
      <p:pic>
        <p:nvPicPr>
          <p:cNvPr id="10" name="Picture 9">
            <a:extLst>
              <a:ext uri="{FF2B5EF4-FFF2-40B4-BE49-F238E27FC236}">
                <a16:creationId xmlns:a16="http://schemas.microsoft.com/office/drawing/2014/main" id="{92BE07B7-BA6B-4FD5-0FE1-F2A2F6C0803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13803" y="2426183"/>
            <a:ext cx="2828504" cy="3686689"/>
          </a:xfrm>
          <a:prstGeom prst="rect">
            <a:avLst/>
          </a:prstGeom>
        </p:spPr>
      </p:pic>
      <p:sp>
        <p:nvSpPr>
          <p:cNvPr id="11" name="TextBox 10">
            <a:extLst>
              <a:ext uri="{FF2B5EF4-FFF2-40B4-BE49-F238E27FC236}">
                <a16:creationId xmlns:a16="http://schemas.microsoft.com/office/drawing/2014/main" id="{2FD09A92-61E7-B4DF-5AA2-6DCE4022F705}"/>
              </a:ext>
            </a:extLst>
          </p:cNvPr>
          <p:cNvSpPr txBox="1"/>
          <p:nvPr/>
        </p:nvSpPr>
        <p:spPr>
          <a:xfrm>
            <a:off x="5354704" y="6119188"/>
            <a:ext cx="2845076" cy="646331"/>
          </a:xfrm>
          <a:prstGeom prst="rect">
            <a:avLst/>
          </a:prstGeom>
          <a:noFill/>
        </p:spPr>
        <p:txBody>
          <a:bodyPr wrap="square">
            <a:spAutoFit/>
          </a:bodyPr>
          <a:lstStyle/>
          <a:p>
            <a:pPr algn="ctr"/>
            <a:r>
              <a:rPr lang="en-US" i="1" dirty="0">
                <a:solidFill>
                  <a:schemeClr val="accent6">
                    <a:lumMod val="50000"/>
                  </a:schemeClr>
                </a:solidFill>
              </a:rPr>
              <a:t>Von-mises stresses</a:t>
            </a:r>
            <a:br>
              <a:rPr lang="en-US" i="1" dirty="0">
                <a:solidFill>
                  <a:schemeClr val="accent6">
                    <a:lumMod val="50000"/>
                  </a:schemeClr>
                </a:solidFill>
              </a:rPr>
            </a:br>
            <a:r>
              <a:rPr lang="en-US" i="1" dirty="0">
                <a:solidFill>
                  <a:schemeClr val="accent6">
                    <a:lumMod val="50000"/>
                  </a:schemeClr>
                </a:solidFill>
              </a:rPr>
              <a:t>(With contact)</a:t>
            </a:r>
            <a:endParaRPr lang="en-US" sz="1800" i="1" dirty="0">
              <a:solidFill>
                <a:schemeClr val="accent6">
                  <a:lumMod val="50000"/>
                </a:schemeClr>
              </a:solidFill>
            </a:endParaRPr>
          </a:p>
        </p:txBody>
      </p:sp>
      <p:sp>
        <p:nvSpPr>
          <p:cNvPr id="12" name="TextBox 11">
            <a:extLst>
              <a:ext uri="{FF2B5EF4-FFF2-40B4-BE49-F238E27FC236}">
                <a16:creationId xmlns:a16="http://schemas.microsoft.com/office/drawing/2014/main" id="{3888E8BD-D8CE-9A3B-B708-C99A2F6A816D}"/>
              </a:ext>
            </a:extLst>
          </p:cNvPr>
          <p:cNvSpPr txBox="1"/>
          <p:nvPr/>
        </p:nvSpPr>
        <p:spPr>
          <a:xfrm>
            <a:off x="8746712" y="6109249"/>
            <a:ext cx="2845076" cy="646331"/>
          </a:xfrm>
          <a:prstGeom prst="rect">
            <a:avLst/>
          </a:prstGeom>
          <a:noFill/>
        </p:spPr>
        <p:txBody>
          <a:bodyPr wrap="square">
            <a:spAutoFit/>
          </a:bodyPr>
          <a:lstStyle/>
          <a:p>
            <a:pPr algn="ctr"/>
            <a:r>
              <a:rPr lang="en-US" i="1" dirty="0">
                <a:solidFill>
                  <a:schemeClr val="accent6">
                    <a:lumMod val="50000"/>
                  </a:schemeClr>
                </a:solidFill>
              </a:rPr>
              <a:t>Von-mises stresses</a:t>
            </a:r>
            <a:br>
              <a:rPr lang="en-US" i="1" dirty="0">
                <a:solidFill>
                  <a:schemeClr val="accent6">
                    <a:lumMod val="50000"/>
                  </a:schemeClr>
                </a:solidFill>
              </a:rPr>
            </a:br>
            <a:r>
              <a:rPr lang="en-US" i="1" dirty="0">
                <a:solidFill>
                  <a:schemeClr val="accent6">
                    <a:lumMod val="50000"/>
                  </a:schemeClr>
                </a:solidFill>
              </a:rPr>
              <a:t>(Without contact)</a:t>
            </a:r>
            <a:endParaRPr lang="en-US" sz="1800" i="1" dirty="0">
              <a:solidFill>
                <a:schemeClr val="accent6">
                  <a:lumMod val="50000"/>
                </a:schemeClr>
              </a:solidFill>
            </a:endParaRPr>
          </a:p>
        </p:txBody>
      </p:sp>
      <p:sp>
        <p:nvSpPr>
          <p:cNvPr id="13" name="TextBox 12">
            <a:extLst>
              <a:ext uri="{FF2B5EF4-FFF2-40B4-BE49-F238E27FC236}">
                <a16:creationId xmlns:a16="http://schemas.microsoft.com/office/drawing/2014/main" id="{BCDEC239-91C5-F973-6C7C-54359663E05F}"/>
              </a:ext>
            </a:extLst>
          </p:cNvPr>
          <p:cNvSpPr txBox="1"/>
          <p:nvPr/>
        </p:nvSpPr>
        <p:spPr>
          <a:xfrm>
            <a:off x="570948" y="1426732"/>
            <a:ext cx="10469012" cy="923330"/>
          </a:xfrm>
          <a:prstGeom prst="rect">
            <a:avLst/>
          </a:prstGeom>
          <a:noFill/>
        </p:spPr>
        <p:txBody>
          <a:bodyPr wrap="square">
            <a:spAutoFit/>
          </a:bodyPr>
          <a:lstStyle/>
          <a:p>
            <a:r>
              <a:rPr lang="en-US" i="1" dirty="0">
                <a:solidFill>
                  <a:schemeClr val="tx2"/>
                </a:solidFill>
              </a:rPr>
              <a:t>It was observed that the shaft yielded at the later stage when the contact was defined. The deformations and the yield in the shaft were comparable. The stresses in the lug without contact is higher compared to the one with, and this can be deceiving and we might think we are overestimating the stresses, hence safe.</a:t>
            </a:r>
            <a:endParaRPr lang="en-IN" i="1" dirty="0">
              <a:solidFill>
                <a:schemeClr val="tx2"/>
              </a:solidFill>
            </a:endParaRPr>
          </a:p>
        </p:txBody>
      </p:sp>
      <p:sp>
        <p:nvSpPr>
          <p:cNvPr id="14" name="Content Placeholder 2">
            <a:extLst>
              <a:ext uri="{FF2B5EF4-FFF2-40B4-BE49-F238E27FC236}">
                <a16:creationId xmlns:a16="http://schemas.microsoft.com/office/drawing/2014/main" id="{727C4739-53D4-5420-FE73-A9176C46DE5E}"/>
              </a:ext>
            </a:extLst>
          </p:cNvPr>
          <p:cNvSpPr>
            <a:spLocks noGrp="1"/>
          </p:cNvSpPr>
          <p:nvPr>
            <p:ph idx="1"/>
          </p:nvPr>
        </p:nvSpPr>
        <p:spPr>
          <a:xfrm>
            <a:off x="660400" y="2902640"/>
            <a:ext cx="10871200" cy="3169616"/>
          </a:xfrm>
        </p:spPr>
        <p:txBody>
          <a:bodyPr>
            <a:normAutofit/>
          </a:bodyPr>
          <a:lstStyle/>
          <a:p>
            <a:pPr>
              <a:buFont typeface="Wingdings" panose="05000000000000000000" pitchFamily="2" charset="2"/>
              <a:buChar char="Ø"/>
            </a:pPr>
            <a:r>
              <a:rPr lang="en-US" sz="1800" dirty="0">
                <a:solidFill>
                  <a:schemeClr val="tx2"/>
                </a:solidFill>
              </a:rPr>
              <a:t>Von-mises stresses = 153.23 MPa</a:t>
            </a:r>
            <a:br>
              <a:rPr lang="en-US" sz="1800" dirty="0">
                <a:solidFill>
                  <a:schemeClr val="tx2"/>
                </a:solidFill>
              </a:rPr>
            </a:br>
            <a:r>
              <a:rPr lang="en-US" sz="1800" dirty="0">
                <a:solidFill>
                  <a:schemeClr val="tx2"/>
                </a:solidFill>
              </a:rPr>
              <a:t>(With contact)</a:t>
            </a:r>
          </a:p>
          <a:p>
            <a:pPr>
              <a:buFont typeface="Wingdings" panose="05000000000000000000" pitchFamily="2" charset="2"/>
              <a:buChar char="Ø"/>
            </a:pPr>
            <a:r>
              <a:rPr lang="en-US" sz="1800" dirty="0">
                <a:solidFill>
                  <a:schemeClr val="tx2"/>
                </a:solidFill>
              </a:rPr>
              <a:t>Von-mises stresses = 199.5 MPa</a:t>
            </a:r>
            <a:br>
              <a:rPr lang="en-US" sz="1800" dirty="0">
                <a:solidFill>
                  <a:schemeClr val="tx2"/>
                </a:solidFill>
              </a:rPr>
            </a:br>
            <a:r>
              <a:rPr lang="en-US" sz="1800" dirty="0">
                <a:solidFill>
                  <a:schemeClr val="tx2"/>
                </a:solidFill>
              </a:rPr>
              <a:t>(Without contact)</a:t>
            </a:r>
          </a:p>
          <a:p>
            <a:pPr>
              <a:buFont typeface="Wingdings" panose="05000000000000000000" pitchFamily="2" charset="2"/>
              <a:buChar char="Ø"/>
            </a:pPr>
            <a:r>
              <a:rPr lang="en-US" sz="1800" dirty="0">
                <a:solidFill>
                  <a:schemeClr val="tx2"/>
                </a:solidFill>
              </a:rPr>
              <a:t>% Difference = </a:t>
            </a:r>
            <a:r>
              <a:rPr lang="en-US" sz="1800" dirty="0">
                <a:solidFill>
                  <a:srgbClr val="FF0000"/>
                </a:solidFill>
              </a:rPr>
              <a:t>30</a:t>
            </a:r>
            <a:r>
              <a:rPr lang="en-US" sz="1800" dirty="0">
                <a:solidFill>
                  <a:schemeClr val="tx2"/>
                </a:solidFill>
              </a:rPr>
              <a:t> %</a:t>
            </a:r>
          </a:p>
          <a:p>
            <a:pPr marL="0" indent="0">
              <a:buNone/>
            </a:pPr>
            <a:endParaRPr lang="en-US" sz="1800" dirty="0">
              <a:solidFill>
                <a:schemeClr val="tx2"/>
              </a:solidFill>
            </a:endParaRPr>
          </a:p>
        </p:txBody>
      </p:sp>
    </p:spTree>
    <p:extLst>
      <p:ext uri="{BB962C8B-B14F-4D97-AF65-F5344CB8AC3E}">
        <p14:creationId xmlns:p14="http://schemas.microsoft.com/office/powerpoint/2010/main" val="336570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A1BF-BB9E-6B09-75B5-844C598EE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ACCC9-327C-3DD9-B1B6-19278D09A099}"/>
              </a:ext>
            </a:extLst>
          </p:cNvPr>
          <p:cNvSpPr>
            <a:spLocks noGrp="1"/>
          </p:cNvSpPr>
          <p:nvPr>
            <p:ph type="title"/>
          </p:nvPr>
        </p:nvSpPr>
        <p:spPr>
          <a:xfrm>
            <a:off x="482600" y="365125"/>
            <a:ext cx="10469012" cy="1325563"/>
          </a:xfrm>
        </p:spPr>
        <p:txBody>
          <a:bodyPr/>
          <a:lstStyle/>
          <a:p>
            <a:r>
              <a:rPr lang="en-US" b="1" u="sng" dirty="0">
                <a:solidFill>
                  <a:schemeClr val="tx2"/>
                </a:solidFill>
              </a:rPr>
              <a:t>Lug and Pin Connection of Arch Bridge: Demo </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EBE1E9FF-34F4-51BF-DB78-83D6E66CE80F}"/>
              </a:ext>
            </a:extLst>
          </p:cNvPr>
          <p:cNvSpPr>
            <a:spLocks noGrp="1"/>
          </p:cNvSpPr>
          <p:nvPr>
            <p:ph type="sldNum" sz="quarter" idx="12"/>
          </p:nvPr>
        </p:nvSpPr>
        <p:spPr/>
        <p:txBody>
          <a:bodyPr/>
          <a:lstStyle/>
          <a:p>
            <a:fld id="{57A3C766-DA49-4332-B6F5-B7C0FA0E0FF5}" type="slidenum">
              <a:rPr lang="en-US" smtClean="0"/>
              <a:t>12</a:t>
            </a:fld>
            <a:endParaRPr lang="en-US"/>
          </a:p>
        </p:txBody>
      </p:sp>
      <p:sp>
        <p:nvSpPr>
          <p:cNvPr id="6" name="Rectangle 5" descr="Teacher">
            <a:extLst>
              <a:ext uri="{FF2B5EF4-FFF2-40B4-BE49-F238E27FC236}">
                <a16:creationId xmlns:a16="http://schemas.microsoft.com/office/drawing/2014/main" id="{43922E72-21A7-750C-DFE1-27573190F951}"/>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pic>
        <p:nvPicPr>
          <p:cNvPr id="7" name="Picture 6">
            <a:extLst>
              <a:ext uri="{FF2B5EF4-FFF2-40B4-BE49-F238E27FC236}">
                <a16:creationId xmlns:a16="http://schemas.microsoft.com/office/drawing/2014/main" id="{65C6EA20-36BC-5983-A180-0DC2DE53A58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83394" y="2293286"/>
            <a:ext cx="2905530" cy="2468660"/>
          </a:xfrm>
          <a:prstGeom prst="rect">
            <a:avLst/>
          </a:prstGeom>
        </p:spPr>
      </p:pic>
      <p:pic>
        <p:nvPicPr>
          <p:cNvPr id="10" name="Picture 9">
            <a:extLst>
              <a:ext uri="{FF2B5EF4-FFF2-40B4-BE49-F238E27FC236}">
                <a16:creationId xmlns:a16="http://schemas.microsoft.com/office/drawing/2014/main" id="{694E1334-CDB7-AB67-1B9D-859F4ED8A6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66414" y="2252738"/>
            <a:ext cx="2923283" cy="2483070"/>
          </a:xfrm>
          <a:prstGeom prst="rect">
            <a:avLst/>
          </a:prstGeom>
        </p:spPr>
      </p:pic>
      <p:sp>
        <p:nvSpPr>
          <p:cNvPr id="11" name="TextBox 10">
            <a:extLst>
              <a:ext uri="{FF2B5EF4-FFF2-40B4-BE49-F238E27FC236}">
                <a16:creationId xmlns:a16="http://schemas.microsoft.com/office/drawing/2014/main" id="{5CBE75AD-9DCB-BC1F-EBA1-DE2D87D5F6B4}"/>
              </a:ext>
            </a:extLst>
          </p:cNvPr>
          <p:cNvSpPr txBox="1"/>
          <p:nvPr/>
        </p:nvSpPr>
        <p:spPr>
          <a:xfrm>
            <a:off x="5354704" y="4777408"/>
            <a:ext cx="2845076" cy="646331"/>
          </a:xfrm>
          <a:prstGeom prst="rect">
            <a:avLst/>
          </a:prstGeom>
          <a:noFill/>
        </p:spPr>
        <p:txBody>
          <a:bodyPr wrap="square">
            <a:spAutoFit/>
          </a:bodyPr>
          <a:lstStyle/>
          <a:p>
            <a:pPr algn="ctr"/>
            <a:r>
              <a:rPr lang="en-US" i="1" dirty="0">
                <a:solidFill>
                  <a:schemeClr val="accent6">
                    <a:lumMod val="50000"/>
                  </a:schemeClr>
                </a:solidFill>
              </a:rPr>
              <a:t>Von-mises stresses</a:t>
            </a:r>
            <a:br>
              <a:rPr lang="en-US" i="1" dirty="0">
                <a:solidFill>
                  <a:schemeClr val="accent6">
                    <a:lumMod val="50000"/>
                  </a:schemeClr>
                </a:solidFill>
              </a:rPr>
            </a:br>
            <a:r>
              <a:rPr lang="en-US" i="1" dirty="0">
                <a:solidFill>
                  <a:schemeClr val="accent6">
                    <a:lumMod val="50000"/>
                  </a:schemeClr>
                </a:solidFill>
              </a:rPr>
              <a:t>(With contact)</a:t>
            </a:r>
            <a:endParaRPr lang="en-US" sz="1800" i="1" dirty="0">
              <a:solidFill>
                <a:schemeClr val="accent6">
                  <a:lumMod val="50000"/>
                </a:schemeClr>
              </a:solidFill>
            </a:endParaRPr>
          </a:p>
        </p:txBody>
      </p:sp>
      <p:sp>
        <p:nvSpPr>
          <p:cNvPr id="12" name="TextBox 11">
            <a:extLst>
              <a:ext uri="{FF2B5EF4-FFF2-40B4-BE49-F238E27FC236}">
                <a16:creationId xmlns:a16="http://schemas.microsoft.com/office/drawing/2014/main" id="{DCE3C976-8611-F8CD-15BD-7DD02F45E2C1}"/>
              </a:ext>
            </a:extLst>
          </p:cNvPr>
          <p:cNvSpPr txBox="1"/>
          <p:nvPr/>
        </p:nvSpPr>
        <p:spPr>
          <a:xfrm>
            <a:off x="8746712" y="4767469"/>
            <a:ext cx="2845076" cy="646331"/>
          </a:xfrm>
          <a:prstGeom prst="rect">
            <a:avLst/>
          </a:prstGeom>
          <a:noFill/>
        </p:spPr>
        <p:txBody>
          <a:bodyPr wrap="square">
            <a:spAutoFit/>
          </a:bodyPr>
          <a:lstStyle/>
          <a:p>
            <a:pPr algn="ctr"/>
            <a:r>
              <a:rPr lang="en-US" i="1" dirty="0">
                <a:solidFill>
                  <a:schemeClr val="accent6">
                    <a:lumMod val="50000"/>
                  </a:schemeClr>
                </a:solidFill>
              </a:rPr>
              <a:t>Von-mises stresses</a:t>
            </a:r>
            <a:br>
              <a:rPr lang="en-US" i="1" dirty="0">
                <a:solidFill>
                  <a:schemeClr val="accent6">
                    <a:lumMod val="50000"/>
                  </a:schemeClr>
                </a:solidFill>
              </a:rPr>
            </a:br>
            <a:r>
              <a:rPr lang="en-US" i="1" dirty="0">
                <a:solidFill>
                  <a:schemeClr val="accent6">
                    <a:lumMod val="50000"/>
                  </a:schemeClr>
                </a:solidFill>
              </a:rPr>
              <a:t>(Without contact)</a:t>
            </a:r>
            <a:endParaRPr lang="en-US" sz="1800" i="1" dirty="0">
              <a:solidFill>
                <a:schemeClr val="accent6">
                  <a:lumMod val="50000"/>
                </a:schemeClr>
              </a:solidFill>
            </a:endParaRPr>
          </a:p>
        </p:txBody>
      </p:sp>
      <p:sp>
        <p:nvSpPr>
          <p:cNvPr id="13" name="TextBox 12">
            <a:extLst>
              <a:ext uri="{FF2B5EF4-FFF2-40B4-BE49-F238E27FC236}">
                <a16:creationId xmlns:a16="http://schemas.microsoft.com/office/drawing/2014/main" id="{4584F435-D08A-5BDD-E78D-D5E658812603}"/>
              </a:ext>
            </a:extLst>
          </p:cNvPr>
          <p:cNvSpPr txBox="1"/>
          <p:nvPr/>
        </p:nvSpPr>
        <p:spPr>
          <a:xfrm>
            <a:off x="570948" y="1426732"/>
            <a:ext cx="10469012" cy="923330"/>
          </a:xfrm>
          <a:prstGeom prst="rect">
            <a:avLst/>
          </a:prstGeom>
          <a:noFill/>
        </p:spPr>
        <p:txBody>
          <a:bodyPr wrap="square">
            <a:spAutoFit/>
          </a:bodyPr>
          <a:lstStyle/>
          <a:p>
            <a:r>
              <a:rPr lang="en-US" i="1" dirty="0">
                <a:solidFill>
                  <a:schemeClr val="tx2"/>
                </a:solidFill>
              </a:rPr>
              <a:t>In this case, when contact is considered, stress concentrations can be observed at the bottom of the shaft hole in the base plates due to the smaller contact area—unlike the case where contact is not defined and the shaft is fully bonded to the lug and the base plates.</a:t>
            </a:r>
            <a:endParaRPr lang="en-IN" i="1" dirty="0">
              <a:solidFill>
                <a:schemeClr val="tx2"/>
              </a:solidFill>
            </a:endParaRPr>
          </a:p>
        </p:txBody>
      </p:sp>
      <p:sp>
        <p:nvSpPr>
          <p:cNvPr id="14" name="Content Placeholder 2">
            <a:extLst>
              <a:ext uri="{FF2B5EF4-FFF2-40B4-BE49-F238E27FC236}">
                <a16:creationId xmlns:a16="http://schemas.microsoft.com/office/drawing/2014/main" id="{034AEDC2-B1A0-4CF5-94A3-D081ED5DE25F}"/>
              </a:ext>
            </a:extLst>
          </p:cNvPr>
          <p:cNvSpPr>
            <a:spLocks noGrp="1"/>
          </p:cNvSpPr>
          <p:nvPr>
            <p:ph idx="1"/>
          </p:nvPr>
        </p:nvSpPr>
        <p:spPr>
          <a:xfrm>
            <a:off x="660400" y="2635012"/>
            <a:ext cx="10871200" cy="3169616"/>
          </a:xfrm>
        </p:spPr>
        <p:txBody>
          <a:bodyPr>
            <a:normAutofit/>
          </a:bodyPr>
          <a:lstStyle/>
          <a:p>
            <a:pPr>
              <a:buFont typeface="Wingdings" panose="05000000000000000000" pitchFamily="2" charset="2"/>
              <a:buChar char="Ø"/>
            </a:pPr>
            <a:r>
              <a:rPr lang="en-US" sz="1800" dirty="0">
                <a:solidFill>
                  <a:schemeClr val="tx2"/>
                </a:solidFill>
              </a:rPr>
              <a:t>Von-mises stresses = 272 MPa</a:t>
            </a:r>
            <a:br>
              <a:rPr lang="en-US" sz="1800" dirty="0">
                <a:solidFill>
                  <a:schemeClr val="tx2"/>
                </a:solidFill>
              </a:rPr>
            </a:br>
            <a:r>
              <a:rPr lang="en-US" sz="1800" dirty="0">
                <a:solidFill>
                  <a:schemeClr val="tx2"/>
                </a:solidFill>
              </a:rPr>
              <a:t>(With contact)</a:t>
            </a:r>
          </a:p>
          <a:p>
            <a:pPr>
              <a:buFont typeface="Wingdings" panose="05000000000000000000" pitchFamily="2" charset="2"/>
              <a:buChar char="Ø"/>
            </a:pPr>
            <a:r>
              <a:rPr lang="en-US" sz="1800" dirty="0">
                <a:solidFill>
                  <a:schemeClr val="tx2"/>
                </a:solidFill>
              </a:rPr>
              <a:t>Von-mises stresses = 190.23 MPa</a:t>
            </a:r>
            <a:br>
              <a:rPr lang="en-US" sz="1800" dirty="0">
                <a:solidFill>
                  <a:schemeClr val="tx2"/>
                </a:solidFill>
              </a:rPr>
            </a:br>
            <a:r>
              <a:rPr lang="en-US" sz="1800" dirty="0">
                <a:solidFill>
                  <a:schemeClr val="tx2"/>
                </a:solidFill>
              </a:rPr>
              <a:t>(Without contact)</a:t>
            </a:r>
          </a:p>
          <a:p>
            <a:pPr>
              <a:buFont typeface="Wingdings" panose="05000000000000000000" pitchFamily="2" charset="2"/>
              <a:buChar char="Ø"/>
            </a:pPr>
            <a:r>
              <a:rPr lang="en-US" sz="1800" dirty="0">
                <a:solidFill>
                  <a:schemeClr val="tx2"/>
                </a:solidFill>
              </a:rPr>
              <a:t>% Difference = </a:t>
            </a:r>
            <a:r>
              <a:rPr lang="en-US" sz="1800" dirty="0">
                <a:solidFill>
                  <a:srgbClr val="FF0000"/>
                </a:solidFill>
              </a:rPr>
              <a:t>30</a:t>
            </a:r>
            <a:r>
              <a:rPr lang="en-US" sz="1800" dirty="0">
                <a:solidFill>
                  <a:schemeClr val="tx2"/>
                </a:solidFill>
              </a:rPr>
              <a:t> %</a:t>
            </a:r>
          </a:p>
          <a:p>
            <a:pPr marL="0" indent="0">
              <a:buNone/>
            </a:pPr>
            <a:endParaRPr lang="en-US" sz="1800" dirty="0">
              <a:solidFill>
                <a:schemeClr val="tx2"/>
              </a:solidFill>
            </a:endParaRPr>
          </a:p>
        </p:txBody>
      </p:sp>
      <p:sp>
        <p:nvSpPr>
          <p:cNvPr id="3" name="TextBox 2">
            <a:extLst>
              <a:ext uri="{FF2B5EF4-FFF2-40B4-BE49-F238E27FC236}">
                <a16:creationId xmlns:a16="http://schemas.microsoft.com/office/drawing/2014/main" id="{EE8B5C59-B537-6841-BAF9-8D79DE7D7769}"/>
              </a:ext>
            </a:extLst>
          </p:cNvPr>
          <p:cNvSpPr txBox="1"/>
          <p:nvPr/>
        </p:nvSpPr>
        <p:spPr>
          <a:xfrm>
            <a:off x="660400" y="5568054"/>
            <a:ext cx="10469012" cy="646331"/>
          </a:xfrm>
          <a:prstGeom prst="rect">
            <a:avLst/>
          </a:prstGeom>
          <a:noFill/>
        </p:spPr>
        <p:txBody>
          <a:bodyPr wrap="square">
            <a:spAutoFit/>
          </a:bodyPr>
          <a:lstStyle/>
          <a:p>
            <a:r>
              <a:rPr lang="en-US" i="1" dirty="0">
                <a:solidFill>
                  <a:schemeClr val="tx2"/>
                </a:solidFill>
              </a:rPr>
              <a:t>Thus, underestimating the stresses in the base plates can lead to </a:t>
            </a:r>
            <a:r>
              <a:rPr lang="en-US" i="1" dirty="0" err="1">
                <a:solidFill>
                  <a:schemeClr val="tx2"/>
                </a:solidFill>
              </a:rPr>
              <a:t>underdesign</a:t>
            </a:r>
            <a:r>
              <a:rPr lang="en-US" i="1" dirty="0">
                <a:solidFill>
                  <a:schemeClr val="tx2"/>
                </a:solidFill>
              </a:rPr>
              <a:t>, increasing the risk of connection failure and potential collapse. </a:t>
            </a:r>
            <a:endParaRPr lang="en-IN" i="1" dirty="0">
              <a:solidFill>
                <a:schemeClr val="tx2"/>
              </a:solidFill>
            </a:endParaRPr>
          </a:p>
        </p:txBody>
      </p:sp>
    </p:spTree>
    <p:extLst>
      <p:ext uri="{BB962C8B-B14F-4D97-AF65-F5344CB8AC3E}">
        <p14:creationId xmlns:p14="http://schemas.microsoft.com/office/powerpoint/2010/main" val="352782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2326-8119-5A08-917D-223E8B614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3A2B8-808A-1AEA-F745-4E0A9E2F8DF7}"/>
              </a:ext>
            </a:extLst>
          </p:cNvPr>
          <p:cNvSpPr>
            <a:spLocks noGrp="1"/>
          </p:cNvSpPr>
          <p:nvPr>
            <p:ph type="title"/>
          </p:nvPr>
        </p:nvSpPr>
        <p:spPr>
          <a:xfrm>
            <a:off x="482600" y="633478"/>
            <a:ext cx="10469012" cy="1325563"/>
          </a:xfrm>
        </p:spPr>
        <p:txBody>
          <a:bodyPr/>
          <a:lstStyle/>
          <a:p>
            <a:r>
              <a:rPr lang="en-US" b="1" u="sng" dirty="0">
                <a:solidFill>
                  <a:schemeClr val="tx2"/>
                </a:solidFill>
              </a:rPr>
              <a:t>Real-World Bridge Collapses Due to</a:t>
            </a:r>
            <a:br>
              <a:rPr lang="en-US" b="1" u="sng" dirty="0">
                <a:solidFill>
                  <a:schemeClr val="tx2"/>
                </a:solidFill>
              </a:rPr>
            </a:br>
            <a:r>
              <a:rPr lang="en-US" b="1" u="sng" dirty="0">
                <a:solidFill>
                  <a:schemeClr val="tx2"/>
                </a:solidFill>
              </a:rPr>
              <a:t>Pin and Lug failures </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08581A91-DAD5-EAEE-5BCC-076EAC51B6CF}"/>
              </a:ext>
            </a:extLst>
          </p:cNvPr>
          <p:cNvSpPr>
            <a:spLocks noGrp="1"/>
          </p:cNvSpPr>
          <p:nvPr>
            <p:ph type="sldNum" sz="quarter" idx="12"/>
          </p:nvPr>
        </p:nvSpPr>
        <p:spPr/>
        <p:txBody>
          <a:bodyPr/>
          <a:lstStyle/>
          <a:p>
            <a:fld id="{57A3C766-DA49-4332-B6F5-B7C0FA0E0FF5}" type="slidenum">
              <a:rPr lang="en-US" smtClean="0"/>
              <a:t>13</a:t>
            </a:fld>
            <a:endParaRPr lang="en-US"/>
          </a:p>
        </p:txBody>
      </p:sp>
      <p:sp>
        <p:nvSpPr>
          <p:cNvPr id="6" name="Rectangle 5" descr="Teacher">
            <a:extLst>
              <a:ext uri="{FF2B5EF4-FFF2-40B4-BE49-F238E27FC236}">
                <a16:creationId xmlns:a16="http://schemas.microsoft.com/office/drawing/2014/main" id="{040A84AB-83BE-A770-FE11-590A5740648D}"/>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1" name="TextBox 10">
            <a:extLst>
              <a:ext uri="{FF2B5EF4-FFF2-40B4-BE49-F238E27FC236}">
                <a16:creationId xmlns:a16="http://schemas.microsoft.com/office/drawing/2014/main" id="{72270542-73F3-D468-57F5-98650BB23CBC}"/>
              </a:ext>
            </a:extLst>
          </p:cNvPr>
          <p:cNvSpPr txBox="1"/>
          <p:nvPr/>
        </p:nvSpPr>
        <p:spPr>
          <a:xfrm>
            <a:off x="7643191" y="4540941"/>
            <a:ext cx="4277140" cy="646331"/>
          </a:xfrm>
          <a:prstGeom prst="rect">
            <a:avLst/>
          </a:prstGeom>
          <a:noFill/>
        </p:spPr>
        <p:txBody>
          <a:bodyPr wrap="square">
            <a:spAutoFit/>
          </a:bodyPr>
          <a:lstStyle/>
          <a:p>
            <a:pPr algn="ctr"/>
            <a:r>
              <a:rPr lang="en-US" i="1" dirty="0">
                <a:solidFill>
                  <a:schemeClr val="accent6">
                    <a:lumMod val="50000"/>
                  </a:schemeClr>
                </a:solidFill>
              </a:rPr>
              <a:t>Delhi bow-string arch pedestrian bridge failure (2010)</a:t>
            </a:r>
            <a:endParaRPr lang="en-US" sz="1800" i="1" dirty="0">
              <a:solidFill>
                <a:schemeClr val="accent6">
                  <a:lumMod val="50000"/>
                </a:schemeClr>
              </a:solidFill>
            </a:endParaRPr>
          </a:p>
        </p:txBody>
      </p:sp>
      <p:sp>
        <p:nvSpPr>
          <p:cNvPr id="3" name="TextBox 2">
            <a:extLst>
              <a:ext uri="{FF2B5EF4-FFF2-40B4-BE49-F238E27FC236}">
                <a16:creationId xmlns:a16="http://schemas.microsoft.com/office/drawing/2014/main" id="{653ECF69-6267-0E70-732D-E299FF4D5A78}"/>
              </a:ext>
            </a:extLst>
          </p:cNvPr>
          <p:cNvSpPr txBox="1"/>
          <p:nvPr/>
        </p:nvSpPr>
        <p:spPr>
          <a:xfrm>
            <a:off x="482600" y="4483242"/>
            <a:ext cx="10469012" cy="369332"/>
          </a:xfrm>
          <a:prstGeom prst="rect">
            <a:avLst/>
          </a:prstGeom>
          <a:noFill/>
        </p:spPr>
        <p:txBody>
          <a:bodyPr wrap="square">
            <a:spAutoFit/>
          </a:bodyPr>
          <a:lstStyle/>
          <a:p>
            <a:r>
              <a:rPr lang="en-US" i="1" u="sng" dirty="0">
                <a:solidFill>
                  <a:srgbClr val="FF0000"/>
                </a:solidFill>
              </a:rPr>
              <a:t>Key takeaways</a:t>
            </a:r>
            <a:endParaRPr lang="en-IN" i="1" u="sng" dirty="0">
              <a:solidFill>
                <a:srgbClr val="FF0000"/>
              </a:solidFill>
            </a:endParaRPr>
          </a:p>
        </p:txBody>
      </p:sp>
      <p:pic>
        <p:nvPicPr>
          <p:cNvPr id="1026" name="Picture 2" descr="CWG foot over-bridge collapse: Probe panel blames PWD, contractor">
            <a:extLst>
              <a:ext uri="{FF2B5EF4-FFF2-40B4-BE49-F238E27FC236}">
                <a16:creationId xmlns:a16="http://schemas.microsoft.com/office/drawing/2014/main" id="{6BE35147-AC8B-5F42-FDA2-41379912E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191" y="1624141"/>
            <a:ext cx="4305281" cy="291883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B53A8A9-5C4D-6C11-71C0-A7CB2943C50E}"/>
              </a:ext>
            </a:extLst>
          </p:cNvPr>
          <p:cNvSpPr>
            <a:spLocks noGrp="1"/>
          </p:cNvSpPr>
          <p:nvPr>
            <p:ph idx="1"/>
          </p:nvPr>
        </p:nvSpPr>
        <p:spPr>
          <a:xfrm>
            <a:off x="621747" y="2705176"/>
            <a:ext cx="10871200" cy="1511889"/>
          </a:xfrm>
        </p:spPr>
        <p:txBody>
          <a:bodyPr>
            <a:normAutofit/>
          </a:bodyPr>
          <a:lstStyle/>
          <a:p>
            <a:pPr>
              <a:buFont typeface="Courier New" panose="02070309020205020404" pitchFamily="49" charset="0"/>
              <a:buChar char="o"/>
            </a:pPr>
            <a:r>
              <a:rPr lang="en-US" sz="1800" dirty="0">
                <a:solidFill>
                  <a:schemeClr val="tx2"/>
                </a:solidFill>
              </a:rPr>
              <a:t>Ashtabula River Railroad Bridge (Ohio, USA, 1876)</a:t>
            </a:r>
          </a:p>
          <a:p>
            <a:pPr>
              <a:buFont typeface="Courier New" panose="02070309020205020404" pitchFamily="49" charset="0"/>
              <a:buChar char="o"/>
            </a:pPr>
            <a:r>
              <a:rPr lang="en-US" sz="1800" dirty="0">
                <a:solidFill>
                  <a:schemeClr val="tx2"/>
                </a:solidFill>
              </a:rPr>
              <a:t> Silver Bridge (Point Pleasant, WV–Gallipolis, OH, USA, 1967)</a:t>
            </a:r>
          </a:p>
          <a:p>
            <a:pPr>
              <a:buFont typeface="Courier New" panose="02070309020205020404" pitchFamily="49" charset="0"/>
              <a:buChar char="o"/>
            </a:pPr>
            <a:r>
              <a:rPr lang="en-US" sz="1800" dirty="0" err="1">
                <a:solidFill>
                  <a:schemeClr val="tx2"/>
                </a:solidFill>
              </a:rPr>
              <a:t>Mianus</a:t>
            </a:r>
            <a:r>
              <a:rPr lang="en-US" sz="1800" dirty="0">
                <a:solidFill>
                  <a:schemeClr val="tx2"/>
                </a:solidFill>
              </a:rPr>
              <a:t> River Bridge (Greenwich, CT, USA, 1983)</a:t>
            </a:r>
          </a:p>
          <a:p>
            <a:pPr>
              <a:buFont typeface="Courier New" panose="02070309020205020404" pitchFamily="49" charset="0"/>
              <a:buChar char="o"/>
            </a:pPr>
            <a:r>
              <a:rPr lang="en-US" sz="1800" dirty="0">
                <a:solidFill>
                  <a:schemeClr val="tx2"/>
                </a:solidFill>
              </a:rPr>
              <a:t>Delhi Footbridge (New Delhi, India, 2010)</a:t>
            </a:r>
          </a:p>
          <a:p>
            <a:pPr marL="0" indent="0">
              <a:buNone/>
            </a:pPr>
            <a:endParaRPr lang="en-US" sz="1800" dirty="0">
              <a:solidFill>
                <a:schemeClr val="tx2"/>
              </a:solidFill>
            </a:endParaRPr>
          </a:p>
        </p:txBody>
      </p:sp>
      <p:sp>
        <p:nvSpPr>
          <p:cNvPr id="18" name="Content Placeholder 2">
            <a:extLst>
              <a:ext uri="{FF2B5EF4-FFF2-40B4-BE49-F238E27FC236}">
                <a16:creationId xmlns:a16="http://schemas.microsoft.com/office/drawing/2014/main" id="{7BDFA72D-50FE-C25F-8123-DD1D42D37EBD}"/>
              </a:ext>
            </a:extLst>
          </p:cNvPr>
          <p:cNvSpPr txBox="1">
            <a:spLocks/>
          </p:cNvSpPr>
          <p:nvPr/>
        </p:nvSpPr>
        <p:spPr>
          <a:xfrm>
            <a:off x="482600" y="4916781"/>
            <a:ext cx="10871200" cy="1511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solidFill>
                  <a:schemeClr val="tx2"/>
                </a:solidFill>
              </a:rPr>
              <a:t>Pin‐lug connections are critical, fatigue-sensitive, and susceptible to corrosion</a:t>
            </a:r>
          </a:p>
          <a:p>
            <a:pPr>
              <a:buFont typeface="Wingdings" panose="05000000000000000000" pitchFamily="2" charset="2"/>
              <a:buChar char="Ø"/>
            </a:pPr>
            <a:r>
              <a:rPr lang="en-US" sz="1800" dirty="0">
                <a:solidFill>
                  <a:schemeClr val="tx2"/>
                </a:solidFill>
              </a:rPr>
              <a:t>Failure of a single lug or pin often triggers catastrophic, non-redundant collapse.</a:t>
            </a:r>
          </a:p>
          <a:p>
            <a:pPr>
              <a:buFont typeface="Wingdings" panose="05000000000000000000" pitchFamily="2" charset="2"/>
              <a:buChar char="Ø"/>
            </a:pPr>
            <a:r>
              <a:rPr lang="en-US" sz="1800" dirty="0">
                <a:solidFill>
                  <a:schemeClr val="tx2"/>
                </a:solidFill>
              </a:rPr>
              <a:t>Stress concentrators (holes and lugs) demand meticulous design and accurate simulation.</a:t>
            </a:r>
          </a:p>
          <a:p>
            <a:pPr>
              <a:buFont typeface="Wingdings" panose="05000000000000000000" pitchFamily="2" charset="2"/>
              <a:buChar char="Ø"/>
            </a:pPr>
            <a:r>
              <a:rPr lang="en-US" sz="1800" dirty="0">
                <a:solidFill>
                  <a:schemeClr val="tx2"/>
                </a:solidFill>
              </a:rPr>
              <a:t>Contact analysis is necessary to simulate the accurate connection behavior especially in complex structure.</a:t>
            </a:r>
          </a:p>
          <a:p>
            <a:pPr marL="0" indent="0">
              <a:buFont typeface="Arial" panose="020B0604020202020204" pitchFamily="34" charset="0"/>
              <a:buNone/>
            </a:pPr>
            <a:endParaRPr lang="en-US" sz="1800" dirty="0">
              <a:solidFill>
                <a:schemeClr val="tx2"/>
              </a:solidFill>
            </a:endParaRPr>
          </a:p>
        </p:txBody>
      </p:sp>
    </p:spTree>
    <p:extLst>
      <p:ext uri="{BB962C8B-B14F-4D97-AF65-F5344CB8AC3E}">
        <p14:creationId xmlns:p14="http://schemas.microsoft.com/office/powerpoint/2010/main" val="303089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bg2.jpg"/>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299E981-7309-4475-8F9F-39FC2DF7838C}"/>
              </a:ext>
            </a:extLst>
          </p:cNvPr>
          <p:cNvSpPr>
            <a:spLocks noGrp="1"/>
          </p:cNvSpPr>
          <p:nvPr>
            <p:ph type="sldNum" sz="quarter" idx="12"/>
          </p:nvPr>
        </p:nvSpPr>
        <p:spPr/>
        <p:txBody>
          <a:bodyPr/>
          <a:lstStyle/>
          <a:p>
            <a:fld id="{57A3C766-DA49-4332-B6F5-B7C0FA0E0FF5}" type="slidenum">
              <a:rPr lang="en-US" smtClean="0"/>
              <a:t>14</a:t>
            </a:fld>
            <a:endParaRPr lang="en-US"/>
          </a:p>
        </p:txBody>
      </p:sp>
      <p:sp>
        <p:nvSpPr>
          <p:cNvPr id="5" name="Freeform 12">
            <a:extLst>
              <a:ext uri="{FF2B5EF4-FFF2-40B4-BE49-F238E27FC236}">
                <a16:creationId xmlns:a16="http://schemas.microsoft.com/office/drawing/2014/main" id="{F5C5B959-9391-D2B5-09C4-087DF59A926B}"/>
              </a:ext>
            </a:extLst>
          </p:cNvPr>
          <p:cNvSpPr/>
          <p:nvPr/>
        </p:nvSpPr>
        <p:spPr>
          <a:xfrm>
            <a:off x="10178219" y="184567"/>
            <a:ext cx="1843162" cy="597502"/>
          </a:xfrm>
          <a:custGeom>
            <a:avLst/>
            <a:gdLst/>
            <a:ahLst/>
            <a:cxnLst/>
            <a:rect l="l" t="t" r="r" b="b"/>
            <a:pathLst>
              <a:path w="1843162" h="597502">
                <a:moveTo>
                  <a:pt x="0" y="0"/>
                </a:moveTo>
                <a:lnTo>
                  <a:pt x="1843163" y="0"/>
                </a:lnTo>
                <a:lnTo>
                  <a:pt x="1843163" y="597502"/>
                </a:lnTo>
                <a:lnTo>
                  <a:pt x="0" y="597502"/>
                </a:lnTo>
                <a:lnTo>
                  <a:pt x="0" y="0"/>
                </a:lnTo>
                <a:close/>
              </a:path>
            </a:pathLst>
          </a:custGeom>
          <a:blipFill>
            <a:blip r:embed="rId4"/>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9" name="TextBox 8">
            <a:extLst>
              <a:ext uri="{FF2B5EF4-FFF2-40B4-BE49-F238E27FC236}">
                <a16:creationId xmlns:a16="http://schemas.microsoft.com/office/drawing/2014/main" id="{B46318A1-EC3E-2D5E-9785-274041F8436C}"/>
              </a:ext>
            </a:extLst>
          </p:cNvPr>
          <p:cNvSpPr txBox="1"/>
          <p:nvPr/>
        </p:nvSpPr>
        <p:spPr>
          <a:xfrm>
            <a:off x="769523" y="2844800"/>
            <a:ext cx="6616700" cy="1324188"/>
          </a:xfrm>
          <a:prstGeom prst="rect">
            <a:avLst/>
          </a:prstGeom>
        </p:spPr>
        <p:txBody>
          <a:bodyPr vert="horz" lIns="91440" tIns="45720" rIns="91440" bIns="45720" rtlCol="0" anchor="t">
            <a:noAutofit/>
          </a:bodyPr>
          <a:lstStyle/>
          <a:p>
            <a:pPr marL="457200" defTabSz="914400" eaLnBrk="1" hangingPunct="1">
              <a:lnSpc>
                <a:spcPct val="90000"/>
              </a:lnSpc>
              <a:spcAft>
                <a:spcPts val="600"/>
              </a:spcAft>
            </a:pPr>
            <a:r>
              <a:rPr lang="en-US" sz="8800" b="1" i="0" u="none" strike="noStrike" kern="1200" dirty="0">
                <a:solidFill>
                  <a:schemeClr val="bg1">
                    <a:lumMod val="85000"/>
                  </a:schemeClr>
                </a:solidFill>
                <a:effectLst/>
                <a:latin typeface="+mj-lt"/>
                <a:ea typeface="+mj-ea"/>
                <a:cs typeface="+mj-cs"/>
              </a:rPr>
              <a:t>THANK YOU</a:t>
            </a:r>
            <a:endParaRPr lang="en-US" sz="8800" b="0" kern="1200" dirty="0">
              <a:solidFill>
                <a:schemeClr val="bg1">
                  <a:lumMod val="85000"/>
                </a:schemeClr>
              </a:solidFill>
              <a:effectLst/>
              <a:latin typeface="+mj-lt"/>
              <a:ea typeface="+mj-ea"/>
              <a:cs typeface="+mj-cs"/>
            </a:endParaRPr>
          </a:p>
          <a:p>
            <a:pPr defTabSz="914400" eaLnBrk="1" hangingPunct="1">
              <a:lnSpc>
                <a:spcPct val="90000"/>
              </a:lnSpc>
              <a:spcAft>
                <a:spcPts val="600"/>
              </a:spcAft>
            </a:pPr>
            <a:br>
              <a:rPr lang="en-US" sz="8800" kern="1200" dirty="0">
                <a:solidFill>
                  <a:schemeClr val="bg1">
                    <a:lumMod val="85000"/>
                  </a:schemeClr>
                </a:solidFill>
                <a:latin typeface="+mj-lt"/>
                <a:ea typeface="+mj-ea"/>
                <a:cs typeface="+mj-cs"/>
              </a:rPr>
            </a:br>
            <a:endParaRPr lang="en-US" sz="8800" kern="1200" dirty="0">
              <a:solidFill>
                <a:schemeClr val="bg1">
                  <a:lumMod val="85000"/>
                </a:schemeClr>
              </a:solidFill>
              <a:latin typeface="+mj-lt"/>
              <a:ea typeface="+mj-ea"/>
              <a:cs typeface="+mj-cs"/>
            </a:endParaRPr>
          </a:p>
        </p:txBody>
      </p:sp>
      <p:sp>
        <p:nvSpPr>
          <p:cNvPr id="10" name="Google Shape;194;p24">
            <a:extLst>
              <a:ext uri="{FF2B5EF4-FFF2-40B4-BE49-F238E27FC236}">
                <a16:creationId xmlns:a16="http://schemas.microsoft.com/office/drawing/2014/main" id="{00189447-4F55-8D09-EC36-1C63FBF7E55D}"/>
              </a:ext>
            </a:extLst>
          </p:cNvPr>
          <p:cNvSpPr txBox="1"/>
          <p:nvPr/>
        </p:nvSpPr>
        <p:spPr>
          <a:xfrm>
            <a:off x="6680200" y="5529817"/>
            <a:ext cx="5511800" cy="744836"/>
          </a:xfrm>
          <a:prstGeom prst="rect">
            <a:avLst/>
          </a:prstGeom>
        </p:spPr>
        <p:txBody>
          <a:bodyPr spcFirstLastPara="1" vert="horz" lIns="91440" tIns="45720" rIns="91440" bIns="45720" rtlCol="0" anchor="ctr" anchorCtr="0">
            <a:normAutofit/>
          </a:bodyPr>
          <a:lstStyle/>
          <a:p>
            <a:pPr algn="ctr">
              <a:lnSpc>
                <a:spcPct val="90000"/>
              </a:lnSpc>
              <a:spcBef>
                <a:spcPct val="0"/>
              </a:spcBef>
              <a:spcAft>
                <a:spcPts val="600"/>
              </a:spcAft>
            </a:pPr>
            <a:r>
              <a:rPr lang="en-US" sz="3200" dirty="0">
                <a:solidFill>
                  <a:schemeClr val="bg1">
                    <a:lumMod val="75000"/>
                  </a:schemeClr>
                </a:solidFill>
                <a:latin typeface="+mj-lt"/>
                <a:ea typeface="+mj-ea"/>
                <a:cs typeface="+mj-cs"/>
                <a:sym typeface="Calibri"/>
              </a:rPr>
              <a:t>We do the right things right</a:t>
            </a:r>
            <a:endParaRPr lang="en-US" sz="3200" dirty="0">
              <a:solidFill>
                <a:schemeClr val="bg1">
                  <a:lumMod val="75000"/>
                </a:schemeClr>
              </a:solidFill>
              <a:latin typeface="+mj-lt"/>
              <a:ea typeface="+mj-ea"/>
              <a:cs typeface="+mj-cs"/>
            </a:endParaRPr>
          </a:p>
        </p:txBody>
      </p:sp>
      <p:pic>
        <p:nvPicPr>
          <p:cNvPr id="2050" name="Picture 2" descr="midas Civil">
            <a:extLst>
              <a:ext uri="{FF2B5EF4-FFF2-40B4-BE49-F238E27FC236}">
                <a16:creationId xmlns:a16="http://schemas.microsoft.com/office/drawing/2014/main" id="{3966E724-326D-C42A-80C1-A5DCC1CEE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808677"/>
            <a:ext cx="1998663" cy="168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4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41F5-BE90-0AB3-385F-43625F459B89}"/>
              </a:ext>
            </a:extLst>
          </p:cNvPr>
          <p:cNvSpPr>
            <a:spLocks noGrp="1"/>
          </p:cNvSpPr>
          <p:nvPr>
            <p:ph type="title"/>
          </p:nvPr>
        </p:nvSpPr>
        <p:spPr>
          <a:xfrm>
            <a:off x="317500" y="365125"/>
            <a:ext cx="11036300" cy="1325563"/>
          </a:xfrm>
        </p:spPr>
        <p:txBody>
          <a:bodyPr/>
          <a:lstStyle/>
          <a:p>
            <a:r>
              <a:rPr lang="en-US" b="1" u="sng" dirty="0">
                <a:solidFill>
                  <a:schemeClr val="tx2"/>
                </a:solidFill>
              </a:rPr>
              <a:t>Objective</a:t>
            </a:r>
            <a:endParaRPr lang="en-IN" b="1" u="sng" dirty="0">
              <a:solidFill>
                <a:schemeClr val="tx2"/>
              </a:solidFill>
            </a:endParaRPr>
          </a:p>
        </p:txBody>
      </p:sp>
      <p:sp>
        <p:nvSpPr>
          <p:cNvPr id="3" name="Content Placeholder 2">
            <a:extLst>
              <a:ext uri="{FF2B5EF4-FFF2-40B4-BE49-F238E27FC236}">
                <a16:creationId xmlns:a16="http://schemas.microsoft.com/office/drawing/2014/main" id="{2AFC10B6-60D8-1496-0A73-9397F0D72131}"/>
              </a:ext>
            </a:extLst>
          </p:cNvPr>
          <p:cNvSpPr>
            <a:spLocks noGrp="1"/>
          </p:cNvSpPr>
          <p:nvPr>
            <p:ph idx="1"/>
          </p:nvPr>
        </p:nvSpPr>
        <p:spPr>
          <a:xfrm>
            <a:off x="317500" y="1612631"/>
            <a:ext cx="11036300" cy="4351338"/>
          </a:xfrm>
        </p:spPr>
        <p:txBody>
          <a:bodyPr/>
          <a:lstStyle/>
          <a:p>
            <a:pPr>
              <a:buFont typeface="Wingdings" panose="05000000000000000000" pitchFamily="2" charset="2"/>
              <a:buChar char="Ø"/>
            </a:pPr>
            <a:r>
              <a:rPr lang="en-US" sz="2400" i="1" dirty="0">
                <a:solidFill>
                  <a:schemeClr val="tx2"/>
                </a:solidFill>
              </a:rPr>
              <a:t>Understanding contact analysis in FEA NX</a:t>
            </a:r>
          </a:p>
          <a:p>
            <a:pPr>
              <a:buFont typeface="Wingdings" panose="05000000000000000000" pitchFamily="2" charset="2"/>
              <a:buChar char="Ø"/>
            </a:pPr>
            <a:r>
              <a:rPr lang="en-US" sz="2400" i="1" dirty="0">
                <a:solidFill>
                  <a:schemeClr val="tx2"/>
                </a:solidFill>
              </a:rPr>
              <a:t>Perform nonlinear static contact analysis for the lug and pin connection of an arch bridge using Midas FEA NX.</a:t>
            </a:r>
          </a:p>
          <a:p>
            <a:pPr marL="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3F3F00BC-E2E5-A5BE-C772-BEE9B9270A19}"/>
              </a:ext>
            </a:extLst>
          </p:cNvPr>
          <p:cNvSpPr>
            <a:spLocks noGrp="1"/>
          </p:cNvSpPr>
          <p:nvPr>
            <p:ph type="sldNum" sz="quarter" idx="12"/>
          </p:nvPr>
        </p:nvSpPr>
        <p:spPr/>
        <p:txBody>
          <a:bodyPr/>
          <a:lstStyle/>
          <a:p>
            <a:fld id="{57A3C766-DA49-4332-B6F5-B7C0FA0E0FF5}" type="slidenum">
              <a:rPr lang="en-US" smtClean="0"/>
              <a:t>2</a:t>
            </a:fld>
            <a:endParaRPr lang="en-US"/>
          </a:p>
        </p:txBody>
      </p:sp>
      <p:sp>
        <p:nvSpPr>
          <p:cNvPr id="6" name="Rectangle 5" descr="Teacher">
            <a:extLst>
              <a:ext uri="{FF2B5EF4-FFF2-40B4-BE49-F238E27FC236}">
                <a16:creationId xmlns:a16="http://schemas.microsoft.com/office/drawing/2014/main" id="{AF5D758F-A3CD-DE63-711C-68FECC82E096}"/>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pic>
        <p:nvPicPr>
          <p:cNvPr id="10" name="Picture 9">
            <a:extLst>
              <a:ext uri="{FF2B5EF4-FFF2-40B4-BE49-F238E27FC236}">
                <a16:creationId xmlns:a16="http://schemas.microsoft.com/office/drawing/2014/main" id="{6D8CFEDA-1809-A900-D98D-432DD4AB149C}"/>
              </a:ext>
            </a:extLst>
          </p:cNvPr>
          <p:cNvPicPr>
            <a:picLocks noChangeAspect="1"/>
          </p:cNvPicPr>
          <p:nvPr/>
        </p:nvPicPr>
        <p:blipFill>
          <a:blip r:embed="rId5"/>
          <a:stretch>
            <a:fillRect/>
          </a:stretch>
        </p:blipFill>
        <p:spPr>
          <a:xfrm>
            <a:off x="3840005" y="3172058"/>
            <a:ext cx="3019944" cy="2514749"/>
          </a:xfrm>
          <a:prstGeom prst="rect">
            <a:avLst/>
          </a:prstGeom>
        </p:spPr>
      </p:pic>
      <p:pic>
        <p:nvPicPr>
          <p:cNvPr id="13" name="Picture 12">
            <a:extLst>
              <a:ext uri="{FF2B5EF4-FFF2-40B4-BE49-F238E27FC236}">
                <a16:creationId xmlns:a16="http://schemas.microsoft.com/office/drawing/2014/main" id="{8F62BE82-4EF1-13CB-1676-BB66701B081C}"/>
              </a:ext>
            </a:extLst>
          </p:cNvPr>
          <p:cNvPicPr>
            <a:picLocks noChangeAspect="1"/>
          </p:cNvPicPr>
          <p:nvPr/>
        </p:nvPicPr>
        <p:blipFill>
          <a:blip r:embed="rId6"/>
          <a:stretch>
            <a:fillRect/>
          </a:stretch>
        </p:blipFill>
        <p:spPr>
          <a:xfrm>
            <a:off x="7618635" y="3172058"/>
            <a:ext cx="3413800" cy="3529976"/>
          </a:xfrm>
          <a:prstGeom prst="rect">
            <a:avLst/>
          </a:prstGeom>
        </p:spPr>
      </p:pic>
    </p:spTree>
    <p:extLst>
      <p:ext uri="{BB962C8B-B14F-4D97-AF65-F5344CB8AC3E}">
        <p14:creationId xmlns:p14="http://schemas.microsoft.com/office/powerpoint/2010/main" val="116488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599C3-BE89-0C1E-11CA-04A7CCA71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10B77-7058-EAEF-A6DA-7F79F566283B}"/>
              </a:ext>
            </a:extLst>
          </p:cNvPr>
          <p:cNvSpPr>
            <a:spLocks noGrp="1"/>
          </p:cNvSpPr>
          <p:nvPr>
            <p:ph type="title"/>
          </p:nvPr>
        </p:nvSpPr>
        <p:spPr>
          <a:xfrm>
            <a:off x="482600" y="365125"/>
            <a:ext cx="10871200" cy="1325563"/>
          </a:xfrm>
        </p:spPr>
        <p:txBody>
          <a:bodyPr/>
          <a:lstStyle/>
          <a:p>
            <a:r>
              <a:rPr lang="en-US" b="1" u="sng" dirty="0">
                <a:solidFill>
                  <a:schemeClr val="tx2"/>
                </a:solidFill>
              </a:rPr>
              <a:t>Contents</a:t>
            </a:r>
            <a:endParaRPr lang="en-IN" b="1" u="sng" dirty="0">
              <a:solidFill>
                <a:schemeClr val="tx2"/>
              </a:solidFill>
            </a:endParaRPr>
          </a:p>
        </p:txBody>
      </p:sp>
      <p:sp>
        <p:nvSpPr>
          <p:cNvPr id="3" name="Content Placeholder 2">
            <a:extLst>
              <a:ext uri="{FF2B5EF4-FFF2-40B4-BE49-F238E27FC236}">
                <a16:creationId xmlns:a16="http://schemas.microsoft.com/office/drawing/2014/main" id="{621E6011-28CA-A590-FF69-EA795FC60A2A}"/>
              </a:ext>
            </a:extLst>
          </p:cNvPr>
          <p:cNvSpPr>
            <a:spLocks noGrp="1"/>
          </p:cNvSpPr>
          <p:nvPr>
            <p:ph idx="1"/>
          </p:nvPr>
        </p:nvSpPr>
        <p:spPr>
          <a:xfrm>
            <a:off x="482600" y="1690688"/>
            <a:ext cx="10871200" cy="4351338"/>
          </a:xfrm>
        </p:spPr>
        <p:txBody>
          <a:bodyPr/>
          <a:lstStyle/>
          <a:p>
            <a:pPr>
              <a:buFont typeface="Wingdings" panose="05000000000000000000" pitchFamily="2" charset="2"/>
              <a:buChar char="Ø"/>
            </a:pPr>
            <a:r>
              <a:rPr lang="en-US" dirty="0">
                <a:solidFill>
                  <a:schemeClr val="tx2"/>
                </a:solidFill>
              </a:rPr>
              <a:t>Introduction: Contact Analysis</a:t>
            </a:r>
          </a:p>
          <a:p>
            <a:pPr>
              <a:buFont typeface="Wingdings" panose="05000000000000000000" pitchFamily="2" charset="2"/>
              <a:buChar char="Ø"/>
            </a:pPr>
            <a:r>
              <a:rPr lang="en-US" dirty="0">
                <a:solidFill>
                  <a:schemeClr val="tx2"/>
                </a:solidFill>
              </a:rPr>
              <a:t>Contact analysis in FEA NX</a:t>
            </a:r>
          </a:p>
          <a:p>
            <a:pPr>
              <a:buFont typeface="Wingdings" panose="05000000000000000000" pitchFamily="2" charset="2"/>
              <a:buChar char="Ø"/>
            </a:pPr>
            <a:r>
              <a:rPr lang="en-US" dirty="0">
                <a:solidFill>
                  <a:schemeClr val="tx2"/>
                </a:solidFill>
              </a:rPr>
              <a:t>Lug and Pin Connection of Arch Bridge: Demonstration </a:t>
            </a:r>
          </a:p>
          <a:p>
            <a:pPr>
              <a:buFont typeface="Wingdings" panose="05000000000000000000" pitchFamily="2" charset="2"/>
              <a:buChar char="Ø"/>
            </a:pPr>
            <a:r>
              <a:rPr lang="en-US" dirty="0">
                <a:solidFill>
                  <a:schemeClr val="tx2"/>
                </a:solidFill>
              </a:rPr>
              <a:t>Result interpretation: Why is Contact Analysis Important?</a:t>
            </a:r>
          </a:p>
          <a:p>
            <a:pPr>
              <a:buFont typeface="Wingdings" panose="05000000000000000000" pitchFamily="2" charset="2"/>
              <a:buChar char="Ø"/>
            </a:pPr>
            <a:r>
              <a:rPr lang="en-US" dirty="0">
                <a:solidFill>
                  <a:schemeClr val="tx2"/>
                </a:solidFill>
              </a:rPr>
              <a:t>Real-World Bridge Collapses By to Pin and Lug failures </a:t>
            </a:r>
          </a:p>
          <a:p>
            <a:pPr>
              <a:buFont typeface="Wingdings" panose="05000000000000000000" pitchFamily="2" charset="2"/>
              <a:buChar char="Ø"/>
            </a:pPr>
            <a:r>
              <a:rPr lang="en-US" dirty="0">
                <a:solidFill>
                  <a:schemeClr val="tx2"/>
                </a:solidFill>
              </a:rPr>
              <a:t>Q &amp; A Session</a:t>
            </a:r>
          </a:p>
          <a:p>
            <a:pPr>
              <a:buFont typeface="Wingdings" panose="05000000000000000000" pitchFamily="2" charset="2"/>
              <a:buChar char="Ø"/>
            </a:pPr>
            <a:endParaRPr lang="en-US" dirty="0">
              <a:solidFill>
                <a:schemeClr val="tx2"/>
              </a:solidFill>
            </a:endParaRPr>
          </a:p>
          <a:p>
            <a:pPr marL="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8D4C1B69-7B07-7777-2C9F-50268872E75B}"/>
              </a:ext>
            </a:extLst>
          </p:cNvPr>
          <p:cNvSpPr>
            <a:spLocks noGrp="1"/>
          </p:cNvSpPr>
          <p:nvPr>
            <p:ph type="sldNum" sz="quarter" idx="12"/>
          </p:nvPr>
        </p:nvSpPr>
        <p:spPr/>
        <p:txBody>
          <a:bodyPr/>
          <a:lstStyle/>
          <a:p>
            <a:fld id="{57A3C766-DA49-4332-B6F5-B7C0FA0E0FF5}" type="slidenum">
              <a:rPr lang="en-US" smtClean="0"/>
              <a:t>3</a:t>
            </a:fld>
            <a:endParaRPr lang="en-US"/>
          </a:p>
        </p:txBody>
      </p:sp>
      <p:sp>
        <p:nvSpPr>
          <p:cNvPr id="6" name="Rectangle 5" descr="Teacher">
            <a:extLst>
              <a:ext uri="{FF2B5EF4-FFF2-40B4-BE49-F238E27FC236}">
                <a16:creationId xmlns:a16="http://schemas.microsoft.com/office/drawing/2014/main" id="{AF709DBA-30E4-7761-63E9-0C98811AB35B}"/>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pic>
        <p:nvPicPr>
          <p:cNvPr id="5" name="Google Shape;282;p43">
            <a:extLst>
              <a:ext uri="{FF2B5EF4-FFF2-40B4-BE49-F238E27FC236}">
                <a16:creationId xmlns:a16="http://schemas.microsoft.com/office/drawing/2014/main" id="{53129998-4F26-FF53-D980-41B812A27BC8}"/>
              </a:ext>
            </a:extLst>
          </p:cNvPr>
          <p:cNvPicPr preferRelativeResize="0"/>
          <p:nvPr/>
        </p:nvPicPr>
        <p:blipFill>
          <a:blip r:embed="rId5">
            <a:alphaModFix/>
            <a:extLst>
              <a:ext uri="{BEBA8EAE-BF5A-486C-A8C5-ECC9F3942E4B}">
                <a14:imgProps xmlns:a14="http://schemas.microsoft.com/office/drawing/2010/main">
                  <a14:imgLayer r:embed="rId6">
                    <a14:imgEffect>
                      <a14:backgroundRemoval t="9766" b="91016" l="9814" r="89920">
                        <a14:foregroundMark x1="70027" y1="87109" x2="70027" y2="87109"/>
                        <a14:foregroundMark x1="40849" y1="91016" x2="40849" y2="91016"/>
                        <a14:foregroundMark x1="18833" y1="67188" x2="18833" y2="67188"/>
                        <a14:foregroundMark x1="46684" y1="16406" x2="46684" y2="16406"/>
                        <a14:foregroundMark x1="48011" y1="16016" x2="48011" y2="16016"/>
                        <a14:foregroundMark x1="47215" y1="14453" x2="47215" y2="14453"/>
                        <a14:foregroundMark x1="53316" y1="19141" x2="53316" y2="19141"/>
                        <a14:foregroundMark x1="53316" y1="18750" x2="53316" y2="18750"/>
                        <a14:foregroundMark x1="59151" y1="21484" x2="59151" y2="21484"/>
                        <a14:foregroundMark x1="58621" y1="21484" x2="58621" y2="21484"/>
                        <a14:foregroundMark x1="63130" y1="26172" x2="63130" y2="26172"/>
                        <a14:foregroundMark x1="63130" y1="26172" x2="63130" y2="26172"/>
                        <a14:foregroundMark x1="63130" y1="33594" x2="63130" y2="33594"/>
                        <a14:foregroundMark x1="63130" y1="33594" x2="63130" y2="33594"/>
                        <a14:foregroundMark x1="67374" y1="34766" x2="67374" y2="34766"/>
                        <a14:foregroundMark x1="67374" y1="34766" x2="67374" y2="34766"/>
                        <a14:foregroundMark x1="67905" y1="53516" x2="67905" y2="53516"/>
                        <a14:foregroundMark x1="67905" y1="53516" x2="67905" y2="53516"/>
                        <a14:foregroundMark x1="67109" y1="41797" x2="67109" y2="41797"/>
                        <a14:foregroundMark x1="67109" y1="41797" x2="67109" y2="41797"/>
                        <a14:foregroundMark x1="31565" y1="26563" x2="31565" y2="26563"/>
                        <a14:foregroundMark x1="31565" y1="26563" x2="31565" y2="26563"/>
                        <a14:foregroundMark x1="37931" y1="20703" x2="37931" y2="20703"/>
                        <a14:foregroundMark x1="41645" y1="16406" x2="41645" y2="16406"/>
                        <a14:foregroundMark x1="29708" y1="34766" x2="29708" y2="34766"/>
                        <a14:foregroundMark x1="64987" y1="61328" x2="64987" y2="61328"/>
                        <a14:foregroundMark x1="23873" y1="68750" x2="23873" y2="68750"/>
                        <a14:foregroundMark x1="31034" y1="71875" x2="31034" y2="71875"/>
                        <a14:foregroundMark x1="13528" y1="65625" x2="13528" y2="65625"/>
                      </a14:backgroundRemoval>
                    </a14:imgEffect>
                  </a14:imgLayer>
                </a14:imgProps>
              </a:ext>
            </a:extLst>
          </a:blip>
          <a:stretch>
            <a:fillRect/>
          </a:stretch>
        </p:blipFill>
        <p:spPr>
          <a:xfrm>
            <a:off x="8924306" y="3725482"/>
            <a:ext cx="2971800" cy="2473706"/>
          </a:xfrm>
          <a:prstGeom prst="rect">
            <a:avLst/>
          </a:prstGeom>
          <a:noFill/>
          <a:ln>
            <a:noFill/>
          </a:ln>
        </p:spPr>
      </p:pic>
    </p:spTree>
    <p:extLst>
      <p:ext uri="{BB962C8B-B14F-4D97-AF65-F5344CB8AC3E}">
        <p14:creationId xmlns:p14="http://schemas.microsoft.com/office/powerpoint/2010/main" val="145579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6EC7-E8AB-C9D8-86B6-594ABBCF05C2}"/>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D1B743DA-FC35-3A78-8FEC-76D441D1CD56}"/>
              </a:ext>
            </a:extLst>
          </p:cNvPr>
          <p:cNvSpPr/>
          <p:nvPr/>
        </p:nvSpPr>
        <p:spPr>
          <a:xfrm>
            <a:off x="10666511" y="3588054"/>
            <a:ext cx="814039" cy="791737"/>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415E86A9-DC74-E6B6-0EB9-793517393726}"/>
              </a:ext>
            </a:extLst>
          </p:cNvPr>
          <p:cNvSpPr/>
          <p:nvPr/>
        </p:nvSpPr>
        <p:spPr>
          <a:xfrm>
            <a:off x="9428756" y="3858322"/>
            <a:ext cx="1360420" cy="1243659"/>
          </a:xfrm>
          <a:prstGeom prst="ellipse">
            <a:avLst/>
          </a:prstGeom>
          <a:solidFill>
            <a:srgbClr val="177D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9460F64C-38AA-5704-33A8-586B0374E3B5}"/>
              </a:ext>
            </a:extLst>
          </p:cNvPr>
          <p:cNvSpPr>
            <a:spLocks noGrp="1"/>
          </p:cNvSpPr>
          <p:nvPr>
            <p:ph type="title"/>
          </p:nvPr>
        </p:nvSpPr>
        <p:spPr>
          <a:xfrm>
            <a:off x="482600" y="365125"/>
            <a:ext cx="10871200" cy="1325563"/>
          </a:xfrm>
        </p:spPr>
        <p:txBody>
          <a:bodyPr/>
          <a:lstStyle/>
          <a:p>
            <a:r>
              <a:rPr lang="en-US" b="1" u="sng" dirty="0">
                <a:solidFill>
                  <a:schemeClr val="tx2"/>
                </a:solidFill>
              </a:rPr>
              <a:t>Introduction: Contact Analysis</a:t>
            </a:r>
            <a:endParaRPr lang="en-IN" b="1" u="sng" dirty="0">
              <a:solidFill>
                <a:schemeClr val="tx2"/>
              </a:solidFill>
            </a:endParaRPr>
          </a:p>
        </p:txBody>
      </p:sp>
      <p:sp>
        <p:nvSpPr>
          <p:cNvPr id="3" name="Content Placeholder 2">
            <a:extLst>
              <a:ext uri="{FF2B5EF4-FFF2-40B4-BE49-F238E27FC236}">
                <a16:creationId xmlns:a16="http://schemas.microsoft.com/office/drawing/2014/main" id="{CF34DE71-8D47-10C2-18F9-6DB9BDB6DA7F}"/>
              </a:ext>
            </a:extLst>
          </p:cNvPr>
          <p:cNvSpPr>
            <a:spLocks noGrp="1"/>
          </p:cNvSpPr>
          <p:nvPr>
            <p:ph idx="1"/>
          </p:nvPr>
        </p:nvSpPr>
        <p:spPr>
          <a:xfrm>
            <a:off x="482600" y="1416205"/>
            <a:ext cx="10871200" cy="5441795"/>
          </a:xfrm>
        </p:spPr>
        <p:txBody>
          <a:bodyPr>
            <a:normAutofit lnSpcReduction="10000"/>
          </a:bodyPr>
          <a:lstStyle/>
          <a:p>
            <a:pPr>
              <a:lnSpc>
                <a:spcPct val="150000"/>
              </a:lnSpc>
              <a:buFont typeface="Wingdings" panose="05000000000000000000" pitchFamily="2" charset="2"/>
              <a:buChar char="Ø"/>
            </a:pPr>
            <a:r>
              <a:rPr lang="en-US" sz="2400" dirty="0">
                <a:solidFill>
                  <a:schemeClr val="tx2"/>
                </a:solidFill>
              </a:rPr>
              <a:t>What is contact analysis?</a:t>
            </a:r>
          </a:p>
          <a:p>
            <a:pPr>
              <a:lnSpc>
                <a:spcPct val="150000"/>
              </a:lnSpc>
              <a:buFont typeface="Wingdings" panose="05000000000000000000" pitchFamily="2" charset="2"/>
              <a:buChar char="v"/>
            </a:pPr>
            <a:r>
              <a:rPr lang="en-US" sz="1900" dirty="0">
                <a:solidFill>
                  <a:srgbClr val="177D8B"/>
                </a:solidFill>
              </a:rPr>
              <a:t>Simulation technique used to model and study the interaction between two or more bodies that come into physical contact during loading. It helps predict how these bodies will behave—how they deform, transfer forces, and possibly separate or slide against each other.</a:t>
            </a:r>
          </a:p>
          <a:p>
            <a:pPr>
              <a:lnSpc>
                <a:spcPct val="150000"/>
              </a:lnSpc>
              <a:buFont typeface="Wingdings" panose="05000000000000000000" pitchFamily="2" charset="2"/>
              <a:buChar char="v"/>
            </a:pPr>
            <a:r>
              <a:rPr lang="en-US" sz="1900" dirty="0">
                <a:solidFill>
                  <a:srgbClr val="177D8B"/>
                </a:solidFill>
              </a:rPr>
              <a:t>Boundary Nonlinear analysis: The boundary stiffness differs before and after contact.</a:t>
            </a:r>
          </a:p>
          <a:p>
            <a:pPr>
              <a:lnSpc>
                <a:spcPct val="150000"/>
              </a:lnSpc>
              <a:buFont typeface="Wingdings" panose="05000000000000000000" pitchFamily="2" charset="2"/>
              <a:buChar char="v"/>
            </a:pPr>
            <a:r>
              <a:rPr lang="en-US" sz="1900" dirty="0">
                <a:solidFill>
                  <a:srgbClr val="177D8B"/>
                </a:solidFill>
              </a:rPr>
              <a:t>The contact forces can be split into two components: Normal and tangential</a:t>
            </a:r>
          </a:p>
          <a:p>
            <a:pPr>
              <a:lnSpc>
                <a:spcPct val="150000"/>
              </a:lnSpc>
              <a:buFont typeface="Wingdings" panose="05000000000000000000" pitchFamily="2" charset="2"/>
              <a:buChar char="v"/>
            </a:pPr>
            <a:r>
              <a:rPr lang="en-US" sz="1900" dirty="0">
                <a:solidFill>
                  <a:srgbClr val="177D8B"/>
                </a:solidFill>
              </a:rPr>
              <a:t>Types of contacts: </a:t>
            </a:r>
          </a:p>
          <a:p>
            <a:pPr lvl="1">
              <a:lnSpc>
                <a:spcPct val="150000"/>
              </a:lnSpc>
              <a:buFont typeface="Courier New" panose="02070309020205020404" pitchFamily="49" charset="0"/>
              <a:buChar char="o"/>
            </a:pPr>
            <a:r>
              <a:rPr lang="en-US" sz="1800" dirty="0">
                <a:solidFill>
                  <a:schemeClr val="accent6">
                    <a:lumMod val="50000"/>
                  </a:schemeClr>
                </a:solidFill>
              </a:rPr>
              <a:t>Bonded (welded) contact type</a:t>
            </a:r>
          </a:p>
          <a:p>
            <a:pPr lvl="1">
              <a:lnSpc>
                <a:spcPct val="150000"/>
              </a:lnSpc>
              <a:buFont typeface="Courier New" panose="02070309020205020404" pitchFamily="49" charset="0"/>
              <a:buChar char="o"/>
            </a:pPr>
            <a:r>
              <a:rPr lang="en-US" sz="1800" dirty="0">
                <a:solidFill>
                  <a:schemeClr val="accent6">
                    <a:lumMod val="50000"/>
                  </a:schemeClr>
                </a:solidFill>
              </a:rPr>
              <a:t>Frictionless contact type</a:t>
            </a:r>
          </a:p>
          <a:p>
            <a:pPr lvl="1">
              <a:lnSpc>
                <a:spcPct val="150000"/>
              </a:lnSpc>
              <a:buFont typeface="Courier New" panose="02070309020205020404" pitchFamily="49" charset="0"/>
              <a:buChar char="o"/>
            </a:pPr>
            <a:r>
              <a:rPr lang="en-US" sz="1800" dirty="0">
                <a:solidFill>
                  <a:schemeClr val="accent6">
                    <a:lumMod val="50000"/>
                  </a:schemeClr>
                </a:solidFill>
              </a:rPr>
              <a:t>Frictional contact type</a:t>
            </a:r>
            <a:br>
              <a:rPr lang="en-US" sz="1500" dirty="0">
                <a:solidFill>
                  <a:srgbClr val="177D8B"/>
                </a:solidFill>
              </a:rPr>
            </a:br>
            <a:endParaRPr lang="en-US" sz="1500" dirty="0">
              <a:solidFill>
                <a:srgbClr val="177D8B"/>
              </a:solidFill>
            </a:endParaRPr>
          </a:p>
          <a:p>
            <a:pPr>
              <a:lnSpc>
                <a:spcPct val="150000"/>
              </a:lnSpc>
              <a:buFont typeface="Wingdings" panose="05000000000000000000" pitchFamily="2" charset="2"/>
              <a:buChar char="Ø"/>
            </a:pPr>
            <a:endParaRPr lang="en-US" dirty="0">
              <a:solidFill>
                <a:schemeClr val="tx2"/>
              </a:solidFill>
            </a:endParaRPr>
          </a:p>
          <a:p>
            <a:pPr marL="0" indent="0">
              <a:buNone/>
            </a:pPr>
            <a:endParaRPr lang="en-US" sz="2400" dirty="0">
              <a:solidFill>
                <a:schemeClr val="tx2"/>
              </a:solidFill>
            </a:endParaRPr>
          </a:p>
          <a:p>
            <a:pPr marL="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9EAEF92E-814B-BBE6-83C2-189D6F3D5C07}"/>
              </a:ext>
            </a:extLst>
          </p:cNvPr>
          <p:cNvSpPr>
            <a:spLocks noGrp="1"/>
          </p:cNvSpPr>
          <p:nvPr>
            <p:ph type="sldNum" sz="quarter" idx="12"/>
          </p:nvPr>
        </p:nvSpPr>
        <p:spPr/>
        <p:txBody>
          <a:bodyPr/>
          <a:lstStyle/>
          <a:p>
            <a:fld id="{57A3C766-DA49-4332-B6F5-B7C0FA0E0FF5}" type="slidenum">
              <a:rPr lang="en-US" smtClean="0"/>
              <a:t>4</a:t>
            </a:fld>
            <a:endParaRPr lang="en-US" dirty="0"/>
          </a:p>
        </p:txBody>
      </p:sp>
      <p:cxnSp>
        <p:nvCxnSpPr>
          <p:cNvPr id="9" name="Straight Arrow Connector 8">
            <a:extLst>
              <a:ext uri="{FF2B5EF4-FFF2-40B4-BE49-F238E27FC236}">
                <a16:creationId xmlns:a16="http://schemas.microsoft.com/office/drawing/2014/main" id="{01BAC7BA-914F-1C4A-98F5-BF9D693BB2E3}"/>
              </a:ext>
            </a:extLst>
          </p:cNvPr>
          <p:cNvCxnSpPr/>
          <p:nvPr/>
        </p:nvCxnSpPr>
        <p:spPr>
          <a:xfrm flipH="1" flipV="1">
            <a:off x="10203367" y="3429000"/>
            <a:ext cx="1014761" cy="146638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E1D17315-E700-CBE4-3CD4-4C40D83FE5FC}"/>
              </a:ext>
            </a:extLst>
          </p:cNvPr>
          <p:cNvCxnSpPr/>
          <p:nvPr/>
        </p:nvCxnSpPr>
        <p:spPr>
          <a:xfrm flipV="1">
            <a:off x="9428756" y="3429000"/>
            <a:ext cx="2436142" cy="167298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835E9C3F-3894-5A16-F677-BBAFAA83F967}"/>
              </a:ext>
            </a:extLst>
          </p:cNvPr>
          <p:cNvSpPr txBox="1"/>
          <p:nvPr/>
        </p:nvSpPr>
        <p:spPr>
          <a:xfrm>
            <a:off x="11480550" y="3133493"/>
            <a:ext cx="512189" cy="369332"/>
          </a:xfrm>
          <a:prstGeom prst="rect">
            <a:avLst/>
          </a:prstGeom>
          <a:noFill/>
        </p:spPr>
        <p:txBody>
          <a:bodyPr wrap="square" rtlCol="0">
            <a:spAutoFit/>
          </a:bodyPr>
          <a:lstStyle/>
          <a:p>
            <a:r>
              <a:rPr lang="en-IN" dirty="0" err="1"/>
              <a:t>F</a:t>
            </a:r>
            <a:r>
              <a:rPr lang="en-IN" sz="1600" dirty="0" err="1"/>
              <a:t>n</a:t>
            </a:r>
            <a:endParaRPr lang="en-IN" dirty="0"/>
          </a:p>
        </p:txBody>
      </p:sp>
      <p:sp>
        <p:nvSpPr>
          <p:cNvPr id="13" name="TextBox 12">
            <a:extLst>
              <a:ext uri="{FF2B5EF4-FFF2-40B4-BE49-F238E27FC236}">
                <a16:creationId xmlns:a16="http://schemas.microsoft.com/office/drawing/2014/main" id="{E423FCA4-2940-35CA-E7D9-4DE005B70F60}"/>
              </a:ext>
            </a:extLst>
          </p:cNvPr>
          <p:cNvSpPr txBox="1"/>
          <p:nvPr/>
        </p:nvSpPr>
        <p:spPr>
          <a:xfrm>
            <a:off x="10203367" y="3187776"/>
            <a:ext cx="512189" cy="369332"/>
          </a:xfrm>
          <a:prstGeom prst="rect">
            <a:avLst/>
          </a:prstGeom>
          <a:noFill/>
        </p:spPr>
        <p:txBody>
          <a:bodyPr wrap="square" rtlCol="0">
            <a:spAutoFit/>
          </a:bodyPr>
          <a:lstStyle/>
          <a:p>
            <a:r>
              <a:rPr lang="en-IN" dirty="0"/>
              <a:t>F</a:t>
            </a:r>
            <a:r>
              <a:rPr lang="en-IN" sz="1600" dirty="0"/>
              <a:t>t</a:t>
            </a:r>
            <a:endParaRPr lang="en-IN" dirty="0"/>
          </a:p>
        </p:txBody>
      </p:sp>
    </p:spTree>
    <p:extLst>
      <p:ext uri="{BB962C8B-B14F-4D97-AF65-F5344CB8AC3E}">
        <p14:creationId xmlns:p14="http://schemas.microsoft.com/office/powerpoint/2010/main" val="78541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165A2-67C3-1A62-5FB6-944F0708F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B1832-F06C-7C48-CF24-D8D00EE9C4D0}"/>
              </a:ext>
            </a:extLst>
          </p:cNvPr>
          <p:cNvSpPr>
            <a:spLocks noGrp="1"/>
          </p:cNvSpPr>
          <p:nvPr>
            <p:ph type="title"/>
          </p:nvPr>
        </p:nvSpPr>
        <p:spPr>
          <a:xfrm>
            <a:off x="482600" y="365125"/>
            <a:ext cx="10469012" cy="1325563"/>
          </a:xfrm>
        </p:spPr>
        <p:txBody>
          <a:bodyPr/>
          <a:lstStyle/>
          <a:p>
            <a:r>
              <a:rPr lang="en-US" b="1" u="sng" dirty="0">
                <a:solidFill>
                  <a:schemeClr val="tx2"/>
                </a:solidFill>
              </a:rPr>
              <a:t>Contact analysis in FEA NX</a:t>
            </a:r>
            <a:endParaRPr lang="en-IN" b="1" u="sng" dirty="0">
              <a:solidFill>
                <a:schemeClr val="tx2"/>
              </a:solidFill>
            </a:endParaRPr>
          </a:p>
        </p:txBody>
      </p:sp>
      <p:sp>
        <p:nvSpPr>
          <p:cNvPr id="3" name="Content Placeholder 2">
            <a:extLst>
              <a:ext uri="{FF2B5EF4-FFF2-40B4-BE49-F238E27FC236}">
                <a16:creationId xmlns:a16="http://schemas.microsoft.com/office/drawing/2014/main" id="{B3BC5F3C-2338-48F5-8E88-3C6A9E0288B9}"/>
              </a:ext>
            </a:extLst>
          </p:cNvPr>
          <p:cNvSpPr>
            <a:spLocks noGrp="1"/>
          </p:cNvSpPr>
          <p:nvPr>
            <p:ph idx="1"/>
          </p:nvPr>
        </p:nvSpPr>
        <p:spPr>
          <a:xfrm>
            <a:off x="640521" y="3956949"/>
            <a:ext cx="10871200" cy="3169616"/>
          </a:xfrm>
        </p:spPr>
        <p:txBody>
          <a:bodyPr>
            <a:normAutofit/>
          </a:bodyPr>
          <a:lstStyle/>
          <a:p>
            <a:pPr>
              <a:buFont typeface="Wingdings" panose="05000000000000000000" pitchFamily="2" charset="2"/>
              <a:buChar char="Ø"/>
            </a:pPr>
            <a:r>
              <a:rPr lang="en-US" sz="1800" dirty="0">
                <a:solidFill>
                  <a:schemeClr val="tx2"/>
                </a:solidFill>
              </a:rPr>
              <a:t>Welded</a:t>
            </a:r>
          </a:p>
          <a:p>
            <a:pPr>
              <a:buFont typeface="Wingdings" panose="05000000000000000000" pitchFamily="2" charset="2"/>
              <a:buChar char="Ø"/>
            </a:pPr>
            <a:r>
              <a:rPr lang="en-US" sz="1800" dirty="0">
                <a:solidFill>
                  <a:schemeClr val="tx2"/>
                </a:solidFill>
              </a:rPr>
              <a:t>Bi-directional sliding contact</a:t>
            </a:r>
          </a:p>
          <a:p>
            <a:pPr>
              <a:buFont typeface="Wingdings" panose="05000000000000000000" pitchFamily="2" charset="2"/>
              <a:buChar char="Ø"/>
            </a:pPr>
            <a:r>
              <a:rPr lang="en-US" sz="1800" dirty="0">
                <a:solidFill>
                  <a:schemeClr val="tx2"/>
                </a:solidFill>
              </a:rPr>
              <a:t>General</a:t>
            </a:r>
          </a:p>
          <a:p>
            <a:pPr>
              <a:buFont typeface="Wingdings" panose="05000000000000000000" pitchFamily="2" charset="2"/>
              <a:buChar char="Ø"/>
            </a:pPr>
            <a:r>
              <a:rPr lang="en-US" sz="1800" dirty="0">
                <a:solidFill>
                  <a:schemeClr val="tx2"/>
                </a:solidFill>
              </a:rPr>
              <a:t>Rough</a:t>
            </a:r>
          </a:p>
          <a:p>
            <a:pPr>
              <a:buFont typeface="Wingdings" panose="05000000000000000000" pitchFamily="2" charset="2"/>
              <a:buChar char="Ø"/>
            </a:pPr>
            <a:r>
              <a:rPr lang="en-US" sz="1800" dirty="0">
                <a:solidFill>
                  <a:schemeClr val="tx2"/>
                </a:solidFill>
              </a:rPr>
              <a:t>Breaking weld</a:t>
            </a:r>
          </a:p>
          <a:p>
            <a:pPr>
              <a:buFont typeface="Wingdings" panose="05000000000000000000" pitchFamily="2" charset="2"/>
              <a:buChar char="Ø"/>
            </a:pPr>
            <a:endParaRPr lang="en-US" sz="2400" dirty="0">
              <a:solidFill>
                <a:schemeClr val="tx2"/>
              </a:solidFill>
            </a:endParaRPr>
          </a:p>
          <a:p>
            <a:pPr>
              <a:buFont typeface="Wingdings" panose="05000000000000000000" pitchFamily="2" charset="2"/>
              <a:buChar char="Ø"/>
            </a:pPr>
            <a:endParaRPr lang="en-US" sz="2400" dirty="0">
              <a:solidFill>
                <a:schemeClr val="tx2"/>
              </a:solidFill>
            </a:endParaRPr>
          </a:p>
          <a:p>
            <a:pPr marL="0" indent="0">
              <a:buNone/>
            </a:pPr>
            <a:endParaRPr lang="en-US" sz="2400" dirty="0">
              <a:solidFill>
                <a:schemeClr val="tx2"/>
              </a:solidFill>
            </a:endParaRPr>
          </a:p>
        </p:txBody>
      </p:sp>
      <p:sp>
        <p:nvSpPr>
          <p:cNvPr id="4" name="Slide Number Placeholder 3">
            <a:extLst>
              <a:ext uri="{FF2B5EF4-FFF2-40B4-BE49-F238E27FC236}">
                <a16:creationId xmlns:a16="http://schemas.microsoft.com/office/drawing/2014/main" id="{E65071EE-95DC-8FA1-D5BA-DEB4482C0798}"/>
              </a:ext>
            </a:extLst>
          </p:cNvPr>
          <p:cNvSpPr>
            <a:spLocks noGrp="1"/>
          </p:cNvSpPr>
          <p:nvPr>
            <p:ph type="sldNum" sz="quarter" idx="12"/>
          </p:nvPr>
        </p:nvSpPr>
        <p:spPr/>
        <p:txBody>
          <a:bodyPr/>
          <a:lstStyle/>
          <a:p>
            <a:fld id="{57A3C766-DA49-4332-B6F5-B7C0FA0E0FF5}" type="slidenum">
              <a:rPr lang="en-US" smtClean="0"/>
              <a:t>5</a:t>
            </a:fld>
            <a:endParaRPr lang="en-US"/>
          </a:p>
        </p:txBody>
      </p:sp>
      <p:sp>
        <p:nvSpPr>
          <p:cNvPr id="6" name="Rectangle 5" descr="Teacher">
            <a:extLst>
              <a:ext uri="{FF2B5EF4-FFF2-40B4-BE49-F238E27FC236}">
                <a16:creationId xmlns:a16="http://schemas.microsoft.com/office/drawing/2014/main" id="{9D895B89-CC63-997F-5D70-FF0621FC1EE0}"/>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1" name="TextBox 10">
            <a:extLst>
              <a:ext uri="{FF2B5EF4-FFF2-40B4-BE49-F238E27FC236}">
                <a16:creationId xmlns:a16="http://schemas.microsoft.com/office/drawing/2014/main" id="{AF20EE1D-D554-0886-6581-0E1925F4CB37}"/>
              </a:ext>
            </a:extLst>
          </p:cNvPr>
          <p:cNvSpPr txBox="1"/>
          <p:nvPr/>
        </p:nvSpPr>
        <p:spPr>
          <a:xfrm>
            <a:off x="570948" y="1470221"/>
            <a:ext cx="10122452" cy="461665"/>
          </a:xfrm>
          <a:prstGeom prst="rect">
            <a:avLst/>
          </a:prstGeom>
          <a:noFill/>
        </p:spPr>
        <p:txBody>
          <a:bodyPr wrap="square">
            <a:spAutoFit/>
          </a:bodyPr>
          <a:lstStyle/>
          <a:p>
            <a:r>
              <a:rPr lang="en-IN" sz="2400" i="1" u="sng" dirty="0">
                <a:solidFill>
                  <a:schemeClr val="tx2"/>
                </a:solidFill>
              </a:rPr>
              <a:t>Why Midas FEA NX?</a:t>
            </a:r>
            <a:endParaRPr lang="en-IN" i="1" dirty="0">
              <a:solidFill>
                <a:schemeClr val="tx2"/>
              </a:solidFill>
            </a:endParaRPr>
          </a:p>
        </p:txBody>
      </p:sp>
      <p:graphicFrame>
        <p:nvGraphicFramePr>
          <p:cNvPr id="19" name="Table 18">
            <a:extLst>
              <a:ext uri="{FF2B5EF4-FFF2-40B4-BE49-F238E27FC236}">
                <a16:creationId xmlns:a16="http://schemas.microsoft.com/office/drawing/2014/main" id="{B9F1231A-E3AE-F8BD-C54C-02F4FEF23A3E}"/>
              </a:ext>
            </a:extLst>
          </p:cNvPr>
          <p:cNvGraphicFramePr>
            <a:graphicFrameLocks noGrp="1"/>
          </p:cNvGraphicFramePr>
          <p:nvPr>
            <p:extLst>
              <p:ext uri="{D42A27DB-BD31-4B8C-83A1-F6EECF244321}">
                <p14:modId xmlns:p14="http://schemas.microsoft.com/office/powerpoint/2010/main" val="3114277438"/>
              </p:ext>
            </p:extLst>
          </p:nvPr>
        </p:nvGraphicFramePr>
        <p:xfrm>
          <a:off x="3830982" y="3337819"/>
          <a:ext cx="8128000" cy="3058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82541169"/>
                    </a:ext>
                  </a:extLst>
                </a:gridCol>
                <a:gridCol w="2177775">
                  <a:extLst>
                    <a:ext uri="{9D8B030D-6E8A-4147-A177-3AD203B41FA5}">
                      <a16:colId xmlns:a16="http://schemas.microsoft.com/office/drawing/2014/main" val="415287745"/>
                    </a:ext>
                  </a:extLst>
                </a:gridCol>
                <a:gridCol w="2345634">
                  <a:extLst>
                    <a:ext uri="{9D8B030D-6E8A-4147-A177-3AD203B41FA5}">
                      <a16:colId xmlns:a16="http://schemas.microsoft.com/office/drawing/2014/main" val="1943101569"/>
                    </a:ext>
                  </a:extLst>
                </a:gridCol>
                <a:gridCol w="1572591">
                  <a:extLst>
                    <a:ext uri="{9D8B030D-6E8A-4147-A177-3AD203B41FA5}">
                      <a16:colId xmlns:a16="http://schemas.microsoft.com/office/drawing/2014/main" val="2047953947"/>
                    </a:ext>
                  </a:extLst>
                </a:gridCol>
              </a:tblGrid>
              <a:tr h="370840">
                <a:tc>
                  <a:txBody>
                    <a:bodyPr/>
                    <a:lstStyle/>
                    <a:p>
                      <a:pPr>
                        <a:buNone/>
                      </a:pPr>
                      <a:r>
                        <a:rPr lang="en-IN" b="1" dirty="0"/>
                        <a:t>Contact Type</a:t>
                      </a:r>
                      <a:endParaRPr lang="en-IN" dirty="0"/>
                    </a:p>
                  </a:txBody>
                  <a:tcPr anchor="ctr">
                    <a:solidFill>
                      <a:srgbClr val="1C97A8"/>
                    </a:solidFill>
                  </a:tcPr>
                </a:tc>
                <a:tc>
                  <a:txBody>
                    <a:bodyPr/>
                    <a:lstStyle/>
                    <a:p>
                      <a:pPr>
                        <a:buNone/>
                      </a:pPr>
                      <a:r>
                        <a:rPr lang="en-IN" b="1" dirty="0"/>
                        <a:t>Normal Direction</a:t>
                      </a:r>
                      <a:endParaRPr lang="en-IN" dirty="0"/>
                    </a:p>
                  </a:txBody>
                  <a:tcPr anchor="ctr">
                    <a:solidFill>
                      <a:srgbClr val="1C97A8"/>
                    </a:solidFill>
                  </a:tcPr>
                </a:tc>
                <a:tc>
                  <a:txBody>
                    <a:bodyPr/>
                    <a:lstStyle/>
                    <a:p>
                      <a:pPr>
                        <a:buNone/>
                      </a:pPr>
                      <a:r>
                        <a:rPr lang="en-IN" b="1" dirty="0"/>
                        <a:t>Tangential Direction</a:t>
                      </a:r>
                      <a:endParaRPr lang="en-IN" dirty="0"/>
                    </a:p>
                  </a:txBody>
                  <a:tcPr anchor="ctr">
                    <a:solidFill>
                      <a:srgbClr val="1C97A8"/>
                    </a:solidFill>
                  </a:tcPr>
                </a:tc>
                <a:tc>
                  <a:txBody>
                    <a:bodyPr/>
                    <a:lstStyle/>
                    <a:p>
                      <a:pPr>
                        <a:buNone/>
                      </a:pPr>
                      <a:r>
                        <a:rPr lang="en-IN" b="1" dirty="0"/>
                        <a:t>Analysis Type</a:t>
                      </a:r>
                      <a:endParaRPr lang="en-IN" dirty="0"/>
                    </a:p>
                  </a:txBody>
                  <a:tcPr anchor="ctr">
                    <a:solidFill>
                      <a:srgbClr val="1C97A8"/>
                    </a:solidFill>
                  </a:tcPr>
                </a:tc>
                <a:extLst>
                  <a:ext uri="{0D108BD9-81ED-4DB2-BD59-A6C34878D82A}">
                    <a16:rowId xmlns:a16="http://schemas.microsoft.com/office/drawing/2014/main" val="2490085112"/>
                  </a:ext>
                </a:extLst>
              </a:tr>
              <a:tr h="370840">
                <a:tc>
                  <a:txBody>
                    <a:bodyPr/>
                    <a:lstStyle/>
                    <a:p>
                      <a:pPr algn="ctr">
                        <a:buNone/>
                      </a:pPr>
                      <a:r>
                        <a:rPr lang="en-IN" sz="1600" b="1" dirty="0"/>
                        <a:t>Weld</a:t>
                      </a:r>
                      <a:endParaRPr lang="en-IN" sz="1600" dirty="0"/>
                    </a:p>
                  </a:txBody>
                  <a:tcPr anchor="ctr"/>
                </a:tc>
                <a:tc>
                  <a:txBody>
                    <a:bodyPr/>
                    <a:lstStyle/>
                    <a:p>
                      <a:pPr algn="ctr">
                        <a:buNone/>
                      </a:pPr>
                      <a:r>
                        <a:rPr lang="en-IN" sz="1600" dirty="0"/>
                        <a:t>Bonded</a:t>
                      </a:r>
                    </a:p>
                  </a:txBody>
                  <a:tcPr anchor="ctr"/>
                </a:tc>
                <a:tc>
                  <a:txBody>
                    <a:bodyPr/>
                    <a:lstStyle/>
                    <a:p>
                      <a:pPr algn="ctr">
                        <a:buNone/>
                      </a:pPr>
                      <a:r>
                        <a:rPr lang="en-IN" sz="1600" dirty="0"/>
                        <a:t>Bonded</a:t>
                      </a:r>
                    </a:p>
                  </a:txBody>
                  <a:tcPr anchor="ctr"/>
                </a:tc>
                <a:tc>
                  <a:txBody>
                    <a:bodyPr/>
                    <a:lstStyle/>
                    <a:p>
                      <a:pPr algn="ctr">
                        <a:buNone/>
                      </a:pPr>
                      <a:r>
                        <a:rPr lang="en-IN" sz="1600" b="0" dirty="0"/>
                        <a:t>Linear / Nonlinear</a:t>
                      </a:r>
                    </a:p>
                  </a:txBody>
                  <a:tcPr anchor="ctr"/>
                </a:tc>
                <a:extLst>
                  <a:ext uri="{0D108BD9-81ED-4DB2-BD59-A6C34878D82A}">
                    <a16:rowId xmlns:a16="http://schemas.microsoft.com/office/drawing/2014/main" val="2559356790"/>
                  </a:ext>
                </a:extLst>
              </a:tr>
              <a:tr h="370840">
                <a:tc>
                  <a:txBody>
                    <a:bodyPr/>
                    <a:lstStyle/>
                    <a:p>
                      <a:pPr algn="ctr">
                        <a:buNone/>
                      </a:pPr>
                      <a:r>
                        <a:rPr lang="en-IN" sz="1600" b="1" dirty="0"/>
                        <a:t>Bi-directional Sliding Contact</a:t>
                      </a:r>
                      <a:endParaRPr lang="en-IN" sz="1600" dirty="0"/>
                    </a:p>
                  </a:txBody>
                  <a:tcPr anchor="ctr"/>
                </a:tc>
                <a:tc>
                  <a:txBody>
                    <a:bodyPr/>
                    <a:lstStyle/>
                    <a:p>
                      <a:pPr algn="ctr">
                        <a:buNone/>
                      </a:pPr>
                      <a:r>
                        <a:rPr lang="en-IN" sz="1600" dirty="0"/>
                        <a:t>Bonded</a:t>
                      </a:r>
                    </a:p>
                  </a:txBody>
                  <a:tcPr anchor="ctr"/>
                </a:tc>
                <a:tc>
                  <a:txBody>
                    <a:bodyPr/>
                    <a:lstStyle/>
                    <a:p>
                      <a:pPr algn="ctr">
                        <a:buNone/>
                      </a:pPr>
                      <a:r>
                        <a:rPr lang="en-IN" sz="1600" dirty="0"/>
                        <a:t>Sliding</a:t>
                      </a:r>
                    </a:p>
                  </a:txBody>
                  <a:tcPr anchor="ctr"/>
                </a:tc>
                <a:tc>
                  <a:txBody>
                    <a:bodyPr/>
                    <a:lstStyle/>
                    <a:p>
                      <a:pPr algn="ctr">
                        <a:buNone/>
                      </a:pPr>
                      <a:r>
                        <a:rPr lang="en-IN" sz="1600" b="0" dirty="0"/>
                        <a:t>Linear / Nonlinear</a:t>
                      </a:r>
                    </a:p>
                  </a:txBody>
                  <a:tcPr anchor="ctr"/>
                </a:tc>
                <a:extLst>
                  <a:ext uri="{0D108BD9-81ED-4DB2-BD59-A6C34878D82A}">
                    <a16:rowId xmlns:a16="http://schemas.microsoft.com/office/drawing/2014/main" val="1756007919"/>
                  </a:ext>
                </a:extLst>
              </a:tr>
              <a:tr h="370840">
                <a:tc>
                  <a:txBody>
                    <a:bodyPr/>
                    <a:lstStyle/>
                    <a:p>
                      <a:pPr algn="ctr">
                        <a:buNone/>
                      </a:pPr>
                      <a:r>
                        <a:rPr lang="en-IN" sz="1600" b="1" dirty="0"/>
                        <a:t>Rough</a:t>
                      </a:r>
                      <a:endParaRPr lang="en-IN" sz="1600" dirty="0"/>
                    </a:p>
                  </a:txBody>
                  <a:tcPr anchor="ctr"/>
                </a:tc>
                <a:tc>
                  <a:txBody>
                    <a:bodyPr/>
                    <a:lstStyle/>
                    <a:p>
                      <a:pPr algn="ctr">
                        <a:buNone/>
                      </a:pPr>
                      <a:r>
                        <a:rPr lang="en-IN" sz="1600" dirty="0"/>
                        <a:t>Separation</a:t>
                      </a:r>
                    </a:p>
                  </a:txBody>
                  <a:tcPr anchor="ctr"/>
                </a:tc>
                <a:tc>
                  <a:txBody>
                    <a:bodyPr/>
                    <a:lstStyle/>
                    <a:p>
                      <a:pPr algn="ctr">
                        <a:buNone/>
                      </a:pPr>
                      <a:r>
                        <a:rPr lang="en-IN" sz="1600" dirty="0"/>
                        <a:t>No Sliding</a:t>
                      </a:r>
                    </a:p>
                  </a:txBody>
                  <a:tcPr anchor="ctr"/>
                </a:tc>
                <a:tc>
                  <a:txBody>
                    <a:bodyPr/>
                    <a:lstStyle/>
                    <a:p>
                      <a:pPr algn="ctr">
                        <a:buNone/>
                      </a:pPr>
                      <a:r>
                        <a:rPr lang="en-IN" sz="1600" b="0" dirty="0"/>
                        <a:t>Nonlinear only</a:t>
                      </a:r>
                    </a:p>
                  </a:txBody>
                  <a:tcPr anchor="ctr"/>
                </a:tc>
                <a:extLst>
                  <a:ext uri="{0D108BD9-81ED-4DB2-BD59-A6C34878D82A}">
                    <a16:rowId xmlns:a16="http://schemas.microsoft.com/office/drawing/2014/main" val="1803102046"/>
                  </a:ext>
                </a:extLst>
              </a:tr>
              <a:tr h="370840">
                <a:tc>
                  <a:txBody>
                    <a:bodyPr/>
                    <a:lstStyle/>
                    <a:p>
                      <a:pPr algn="ctr">
                        <a:buNone/>
                      </a:pPr>
                      <a:r>
                        <a:rPr lang="en-IN" sz="1600" b="1" dirty="0"/>
                        <a:t>General</a:t>
                      </a:r>
                      <a:endParaRPr lang="en-IN" sz="1600" dirty="0"/>
                    </a:p>
                  </a:txBody>
                  <a:tcPr anchor="ctr"/>
                </a:tc>
                <a:tc>
                  <a:txBody>
                    <a:bodyPr/>
                    <a:lstStyle/>
                    <a:p>
                      <a:pPr algn="ctr">
                        <a:buNone/>
                      </a:pPr>
                      <a:r>
                        <a:rPr lang="en-IN" sz="1600" dirty="0"/>
                        <a:t>Separation</a:t>
                      </a:r>
                    </a:p>
                  </a:txBody>
                  <a:tcPr anchor="ctr"/>
                </a:tc>
                <a:tc>
                  <a:txBody>
                    <a:bodyPr/>
                    <a:lstStyle/>
                    <a:p>
                      <a:pPr algn="ctr">
                        <a:buNone/>
                      </a:pPr>
                      <a:r>
                        <a:rPr lang="en-IN" sz="1600" dirty="0"/>
                        <a:t>Sliding (specify friction coefficient)</a:t>
                      </a:r>
                    </a:p>
                  </a:txBody>
                  <a:tcPr anchor="ctr"/>
                </a:tc>
                <a:tc>
                  <a:txBody>
                    <a:bodyPr/>
                    <a:lstStyle/>
                    <a:p>
                      <a:pPr algn="ctr">
                        <a:buNone/>
                      </a:pPr>
                      <a:r>
                        <a:rPr lang="en-IN" sz="1600" b="0" dirty="0"/>
                        <a:t>Nonlinear only</a:t>
                      </a:r>
                    </a:p>
                  </a:txBody>
                  <a:tcPr anchor="ctr"/>
                </a:tc>
                <a:extLst>
                  <a:ext uri="{0D108BD9-81ED-4DB2-BD59-A6C34878D82A}">
                    <a16:rowId xmlns:a16="http://schemas.microsoft.com/office/drawing/2014/main" val="3755838875"/>
                  </a:ext>
                </a:extLst>
              </a:tr>
              <a:tr h="370840">
                <a:tc>
                  <a:txBody>
                    <a:bodyPr/>
                    <a:lstStyle/>
                    <a:p>
                      <a:pPr algn="ctr">
                        <a:buNone/>
                      </a:pPr>
                      <a:r>
                        <a:rPr lang="en-IN" sz="1600" b="1" dirty="0"/>
                        <a:t>Breaking-Weld</a:t>
                      </a:r>
                      <a:endParaRPr lang="en-IN" sz="1600" dirty="0"/>
                    </a:p>
                  </a:txBody>
                  <a:tcPr anchor="ctr"/>
                </a:tc>
                <a:tc>
                  <a:txBody>
                    <a:bodyPr/>
                    <a:lstStyle/>
                    <a:p>
                      <a:pPr algn="ctr">
                        <a:buNone/>
                      </a:pPr>
                      <a:r>
                        <a:rPr lang="en-IN" sz="1600" dirty="0"/>
                        <a:t>Separation </a:t>
                      </a:r>
                      <a:br>
                        <a:rPr lang="en-IN" sz="1600" dirty="0"/>
                      </a:br>
                      <a:r>
                        <a:rPr lang="en-IN" sz="1600" dirty="0"/>
                        <a:t>(specify failure force)</a:t>
                      </a:r>
                    </a:p>
                  </a:txBody>
                  <a:tcPr anchor="ctr"/>
                </a:tc>
                <a:tc>
                  <a:txBody>
                    <a:bodyPr/>
                    <a:lstStyle/>
                    <a:p>
                      <a:pPr algn="ctr">
                        <a:buNone/>
                      </a:pPr>
                      <a:r>
                        <a:rPr lang="en-IN" sz="1600" dirty="0"/>
                        <a:t>Separation </a:t>
                      </a:r>
                      <a:br>
                        <a:rPr lang="en-IN" sz="1600" dirty="0"/>
                      </a:br>
                      <a:r>
                        <a:rPr lang="en-IN" sz="1600" dirty="0"/>
                        <a:t>(specify failure force)</a:t>
                      </a:r>
                    </a:p>
                  </a:txBody>
                  <a:tcPr anchor="ctr"/>
                </a:tc>
                <a:tc>
                  <a:txBody>
                    <a:bodyPr/>
                    <a:lstStyle/>
                    <a:p>
                      <a:pPr algn="ctr">
                        <a:buNone/>
                      </a:pPr>
                      <a:r>
                        <a:rPr lang="en-IN" sz="1600" b="0" dirty="0"/>
                        <a:t>Nonlinear only</a:t>
                      </a:r>
                    </a:p>
                  </a:txBody>
                  <a:tcPr anchor="ctr"/>
                </a:tc>
                <a:extLst>
                  <a:ext uri="{0D108BD9-81ED-4DB2-BD59-A6C34878D82A}">
                    <a16:rowId xmlns:a16="http://schemas.microsoft.com/office/drawing/2014/main" val="2031432039"/>
                  </a:ext>
                </a:extLst>
              </a:tr>
            </a:tbl>
          </a:graphicData>
        </a:graphic>
      </p:graphicFrame>
      <p:sp>
        <p:nvSpPr>
          <p:cNvPr id="20" name="TextBox 19">
            <a:extLst>
              <a:ext uri="{FF2B5EF4-FFF2-40B4-BE49-F238E27FC236}">
                <a16:creationId xmlns:a16="http://schemas.microsoft.com/office/drawing/2014/main" id="{328C5EA5-8732-E772-829B-29822428EAFF}"/>
              </a:ext>
            </a:extLst>
          </p:cNvPr>
          <p:cNvSpPr txBox="1"/>
          <p:nvPr/>
        </p:nvSpPr>
        <p:spPr>
          <a:xfrm>
            <a:off x="570948" y="3372372"/>
            <a:ext cx="10122452" cy="738664"/>
          </a:xfrm>
          <a:prstGeom prst="rect">
            <a:avLst/>
          </a:prstGeom>
          <a:noFill/>
        </p:spPr>
        <p:txBody>
          <a:bodyPr wrap="square">
            <a:spAutoFit/>
          </a:bodyPr>
          <a:lstStyle/>
          <a:p>
            <a:r>
              <a:rPr lang="en-IN" sz="2400" i="1" u="sng" dirty="0">
                <a:solidFill>
                  <a:schemeClr val="tx2"/>
                </a:solidFill>
              </a:rPr>
              <a:t>Types of contacts</a:t>
            </a:r>
          </a:p>
          <a:p>
            <a:endParaRPr lang="en-IN" i="1" dirty="0">
              <a:solidFill>
                <a:schemeClr val="tx2"/>
              </a:solidFill>
            </a:endParaRPr>
          </a:p>
        </p:txBody>
      </p:sp>
      <p:sp>
        <p:nvSpPr>
          <p:cNvPr id="21" name="TextBox 20">
            <a:extLst>
              <a:ext uri="{FF2B5EF4-FFF2-40B4-BE49-F238E27FC236}">
                <a16:creationId xmlns:a16="http://schemas.microsoft.com/office/drawing/2014/main" id="{BD7431E6-5D48-1015-0D0C-7126430BC84B}"/>
              </a:ext>
            </a:extLst>
          </p:cNvPr>
          <p:cNvSpPr txBox="1"/>
          <p:nvPr/>
        </p:nvSpPr>
        <p:spPr>
          <a:xfrm>
            <a:off x="570948" y="1943570"/>
            <a:ext cx="10782852" cy="1200329"/>
          </a:xfrm>
          <a:prstGeom prst="rect">
            <a:avLst/>
          </a:prstGeom>
          <a:noFill/>
        </p:spPr>
        <p:txBody>
          <a:bodyPr wrap="square">
            <a:spAutoFit/>
          </a:bodyPr>
          <a:lstStyle/>
          <a:p>
            <a:r>
              <a:rPr lang="en-US" i="1" dirty="0">
                <a:solidFill>
                  <a:schemeClr val="tx2"/>
                </a:solidFill>
              </a:rPr>
              <a:t>Midas FEA NX combines powerful nonlinear solvers, a wide range of contact options, and civil engineering–focused features, making it especially suited for analyzing contact behavior in real-world bridge applications like arch structures, segmental joints, and bearing assemblies. </a:t>
            </a:r>
          </a:p>
          <a:p>
            <a:r>
              <a:rPr lang="en-US" i="1" dirty="0">
                <a:solidFill>
                  <a:schemeClr val="tx2"/>
                </a:solidFill>
              </a:rPr>
              <a:t>It also supports automatic contact detection, saving time on complex geometries.</a:t>
            </a:r>
            <a:endParaRPr lang="en-IN" i="1" dirty="0">
              <a:solidFill>
                <a:schemeClr val="tx2"/>
              </a:solidFill>
            </a:endParaRPr>
          </a:p>
        </p:txBody>
      </p:sp>
    </p:spTree>
    <p:extLst>
      <p:ext uri="{BB962C8B-B14F-4D97-AF65-F5344CB8AC3E}">
        <p14:creationId xmlns:p14="http://schemas.microsoft.com/office/powerpoint/2010/main" val="198464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E897-4D12-47D1-60D8-E7C75DA88F62}"/>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3F297799-39AA-583C-BC3D-AC0F0EE4C02B}"/>
              </a:ext>
            </a:extLst>
          </p:cNvPr>
          <p:cNvPicPr>
            <a:picLocks noChangeAspect="1"/>
          </p:cNvPicPr>
          <p:nvPr/>
        </p:nvPicPr>
        <p:blipFill>
          <a:blip r:embed="rId3"/>
          <a:stretch>
            <a:fillRect/>
          </a:stretch>
        </p:blipFill>
        <p:spPr>
          <a:xfrm>
            <a:off x="2349792" y="3872022"/>
            <a:ext cx="6913755" cy="2710919"/>
          </a:xfrm>
          <a:prstGeom prst="rect">
            <a:avLst/>
          </a:prstGeom>
        </p:spPr>
      </p:pic>
      <p:sp>
        <p:nvSpPr>
          <p:cNvPr id="14" name="TextBox 13">
            <a:extLst>
              <a:ext uri="{FF2B5EF4-FFF2-40B4-BE49-F238E27FC236}">
                <a16:creationId xmlns:a16="http://schemas.microsoft.com/office/drawing/2014/main" id="{1CFAA7ED-284C-9362-24E2-701138507949}"/>
              </a:ext>
            </a:extLst>
          </p:cNvPr>
          <p:cNvSpPr txBox="1"/>
          <p:nvPr/>
        </p:nvSpPr>
        <p:spPr>
          <a:xfrm>
            <a:off x="1890432" y="3502690"/>
            <a:ext cx="8025362" cy="369332"/>
          </a:xfrm>
          <a:prstGeom prst="rect">
            <a:avLst/>
          </a:prstGeom>
          <a:noFill/>
        </p:spPr>
        <p:txBody>
          <a:bodyPr wrap="square">
            <a:spAutoFit/>
          </a:bodyPr>
          <a:lstStyle/>
          <a:p>
            <a:pPr algn="ctr"/>
            <a:r>
              <a:rPr lang="en-US" i="1" dirty="0">
                <a:solidFill>
                  <a:schemeClr val="accent6">
                    <a:lumMod val="50000"/>
                  </a:schemeClr>
                </a:solidFill>
              </a:rPr>
              <a:t>Model set up</a:t>
            </a:r>
            <a:endParaRPr lang="en-US" sz="1800" i="1" dirty="0">
              <a:solidFill>
                <a:schemeClr val="accent6">
                  <a:lumMod val="50000"/>
                </a:schemeClr>
              </a:solidFill>
            </a:endParaRPr>
          </a:p>
        </p:txBody>
      </p:sp>
      <p:sp>
        <p:nvSpPr>
          <p:cNvPr id="2" name="Title 1">
            <a:extLst>
              <a:ext uri="{FF2B5EF4-FFF2-40B4-BE49-F238E27FC236}">
                <a16:creationId xmlns:a16="http://schemas.microsoft.com/office/drawing/2014/main" id="{17977DD7-140A-73A2-B9EF-DD5C78BCBD19}"/>
              </a:ext>
            </a:extLst>
          </p:cNvPr>
          <p:cNvSpPr>
            <a:spLocks noGrp="1"/>
          </p:cNvSpPr>
          <p:nvPr>
            <p:ph type="title"/>
          </p:nvPr>
        </p:nvSpPr>
        <p:spPr>
          <a:xfrm>
            <a:off x="482600" y="365125"/>
            <a:ext cx="10469012" cy="1325563"/>
          </a:xfrm>
        </p:spPr>
        <p:txBody>
          <a:bodyPr/>
          <a:lstStyle/>
          <a:p>
            <a:r>
              <a:rPr lang="en-US" b="1" u="sng" dirty="0">
                <a:solidFill>
                  <a:schemeClr val="tx2"/>
                </a:solidFill>
              </a:rPr>
              <a:t>Contact analysis in FEA NX</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6DB0AA8F-9A01-0604-0597-1D7C82B7985C}"/>
              </a:ext>
            </a:extLst>
          </p:cNvPr>
          <p:cNvSpPr>
            <a:spLocks noGrp="1"/>
          </p:cNvSpPr>
          <p:nvPr>
            <p:ph type="sldNum" sz="quarter" idx="12"/>
          </p:nvPr>
        </p:nvSpPr>
        <p:spPr/>
        <p:txBody>
          <a:bodyPr/>
          <a:lstStyle/>
          <a:p>
            <a:fld id="{57A3C766-DA49-4332-B6F5-B7C0FA0E0FF5}" type="slidenum">
              <a:rPr lang="en-US" smtClean="0"/>
              <a:t>6</a:t>
            </a:fld>
            <a:endParaRPr lang="en-US"/>
          </a:p>
        </p:txBody>
      </p:sp>
      <p:sp>
        <p:nvSpPr>
          <p:cNvPr id="6" name="Rectangle 5" descr="Teacher">
            <a:extLst>
              <a:ext uri="{FF2B5EF4-FFF2-40B4-BE49-F238E27FC236}">
                <a16:creationId xmlns:a16="http://schemas.microsoft.com/office/drawing/2014/main" id="{9F43CCB7-8518-89AE-8403-60838C7970E5}"/>
              </a:ext>
            </a:extLst>
          </p:cNvPr>
          <p:cNvSpPr/>
          <p:nvPr/>
        </p:nvSpPr>
        <p:spPr>
          <a:xfrm>
            <a:off x="9868800" y="4019169"/>
            <a:ext cx="1082812" cy="10828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20" name="TextBox 19">
            <a:extLst>
              <a:ext uri="{FF2B5EF4-FFF2-40B4-BE49-F238E27FC236}">
                <a16:creationId xmlns:a16="http://schemas.microsoft.com/office/drawing/2014/main" id="{E32980E3-0020-6BC1-843B-5DA48E127063}"/>
              </a:ext>
            </a:extLst>
          </p:cNvPr>
          <p:cNvSpPr txBox="1"/>
          <p:nvPr/>
        </p:nvSpPr>
        <p:spPr>
          <a:xfrm>
            <a:off x="570948" y="1344792"/>
            <a:ext cx="10122452" cy="738664"/>
          </a:xfrm>
          <a:prstGeom prst="rect">
            <a:avLst/>
          </a:prstGeom>
          <a:noFill/>
        </p:spPr>
        <p:txBody>
          <a:bodyPr wrap="square">
            <a:spAutoFit/>
          </a:bodyPr>
          <a:lstStyle/>
          <a:p>
            <a:r>
              <a:rPr lang="en-IN" sz="2400" i="1" u="sng" dirty="0">
                <a:solidFill>
                  <a:schemeClr val="tx2"/>
                </a:solidFill>
              </a:rPr>
              <a:t>Types of contacts</a:t>
            </a:r>
          </a:p>
          <a:p>
            <a:endParaRPr lang="en-IN" i="1" dirty="0">
              <a:solidFill>
                <a:schemeClr val="tx2"/>
              </a:solidFill>
            </a:endParaRPr>
          </a:p>
        </p:txBody>
      </p:sp>
      <p:sp>
        <p:nvSpPr>
          <p:cNvPr id="22" name="TextBox 21">
            <a:extLst>
              <a:ext uri="{FF2B5EF4-FFF2-40B4-BE49-F238E27FC236}">
                <a16:creationId xmlns:a16="http://schemas.microsoft.com/office/drawing/2014/main" id="{D8B2AA26-06C4-C3A5-2872-779599A454EA}"/>
              </a:ext>
            </a:extLst>
          </p:cNvPr>
          <p:cNvSpPr txBox="1"/>
          <p:nvPr/>
        </p:nvSpPr>
        <p:spPr>
          <a:xfrm>
            <a:off x="8302487" y="4210702"/>
            <a:ext cx="3051313" cy="369332"/>
          </a:xfrm>
          <a:prstGeom prst="rect">
            <a:avLst/>
          </a:prstGeom>
          <a:noFill/>
        </p:spPr>
        <p:txBody>
          <a:bodyPr wrap="square">
            <a:spAutoFit/>
          </a:bodyPr>
          <a:lstStyle/>
          <a:p>
            <a:pPr algn="ctr"/>
            <a:r>
              <a:rPr lang="en-US" sz="1800" i="1" dirty="0">
                <a:solidFill>
                  <a:schemeClr val="accent6">
                    <a:lumMod val="50000"/>
                  </a:schemeClr>
                </a:solidFill>
              </a:rPr>
              <a:t>Welded Contact</a:t>
            </a:r>
          </a:p>
        </p:txBody>
      </p:sp>
      <p:sp>
        <p:nvSpPr>
          <p:cNvPr id="25" name="TextBox 24">
            <a:extLst>
              <a:ext uri="{FF2B5EF4-FFF2-40B4-BE49-F238E27FC236}">
                <a16:creationId xmlns:a16="http://schemas.microsoft.com/office/drawing/2014/main" id="{E759268D-088A-F69E-F242-74611AC5BA7E}"/>
              </a:ext>
            </a:extLst>
          </p:cNvPr>
          <p:cNvSpPr txBox="1"/>
          <p:nvPr/>
        </p:nvSpPr>
        <p:spPr>
          <a:xfrm>
            <a:off x="4377456" y="6123543"/>
            <a:ext cx="3051313" cy="369332"/>
          </a:xfrm>
          <a:prstGeom prst="rect">
            <a:avLst/>
          </a:prstGeom>
          <a:noFill/>
        </p:spPr>
        <p:txBody>
          <a:bodyPr wrap="square">
            <a:spAutoFit/>
          </a:bodyPr>
          <a:lstStyle/>
          <a:p>
            <a:pPr algn="ctr"/>
            <a:r>
              <a:rPr lang="en-US" i="1" dirty="0">
                <a:solidFill>
                  <a:schemeClr val="accent6">
                    <a:lumMod val="50000"/>
                  </a:schemeClr>
                </a:solidFill>
              </a:rPr>
              <a:t>Bi-directional sliding</a:t>
            </a:r>
            <a:endParaRPr lang="en-US" sz="1800" i="1" dirty="0">
              <a:solidFill>
                <a:schemeClr val="accent6">
                  <a:lumMod val="50000"/>
                </a:schemeClr>
              </a:solidFill>
            </a:endParaRPr>
          </a:p>
        </p:txBody>
      </p:sp>
      <p:pic>
        <p:nvPicPr>
          <p:cNvPr id="27" name="Picture 26">
            <a:extLst>
              <a:ext uri="{FF2B5EF4-FFF2-40B4-BE49-F238E27FC236}">
                <a16:creationId xmlns:a16="http://schemas.microsoft.com/office/drawing/2014/main" id="{9B035CFD-88E2-DBC2-9F6C-FAF6CF89F98C}"/>
              </a:ext>
            </a:extLst>
          </p:cNvPr>
          <p:cNvPicPr>
            <a:picLocks noChangeAspect="1"/>
          </p:cNvPicPr>
          <p:nvPr/>
        </p:nvPicPr>
        <p:blipFill>
          <a:blip r:embed="rId6"/>
          <a:srcRect t="3471"/>
          <a:stretch>
            <a:fillRect/>
          </a:stretch>
        </p:blipFill>
        <p:spPr>
          <a:xfrm>
            <a:off x="2349792" y="1714124"/>
            <a:ext cx="7106642" cy="1793161"/>
          </a:xfrm>
          <a:prstGeom prst="rect">
            <a:avLst/>
          </a:prstGeom>
        </p:spPr>
      </p:pic>
    </p:spTree>
    <p:extLst>
      <p:ext uri="{BB962C8B-B14F-4D97-AF65-F5344CB8AC3E}">
        <p14:creationId xmlns:p14="http://schemas.microsoft.com/office/powerpoint/2010/main" val="199150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0633-9C20-177E-20B3-318304D102E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9CAC23E-CA1B-BA42-CAE9-5C0C1E112517}"/>
              </a:ext>
            </a:extLst>
          </p:cNvPr>
          <p:cNvPicPr>
            <a:picLocks noChangeAspect="1"/>
          </p:cNvPicPr>
          <p:nvPr/>
        </p:nvPicPr>
        <p:blipFill>
          <a:blip r:embed="rId3"/>
          <a:stretch>
            <a:fillRect/>
          </a:stretch>
        </p:blipFill>
        <p:spPr>
          <a:xfrm>
            <a:off x="1890431" y="1445358"/>
            <a:ext cx="5267962" cy="2112063"/>
          </a:xfrm>
          <a:prstGeom prst="rect">
            <a:avLst/>
          </a:prstGeom>
        </p:spPr>
      </p:pic>
      <p:sp>
        <p:nvSpPr>
          <p:cNvPr id="14" name="TextBox 13">
            <a:extLst>
              <a:ext uri="{FF2B5EF4-FFF2-40B4-BE49-F238E27FC236}">
                <a16:creationId xmlns:a16="http://schemas.microsoft.com/office/drawing/2014/main" id="{FE3FC918-C934-05E7-1A69-B534E4BF319C}"/>
              </a:ext>
            </a:extLst>
          </p:cNvPr>
          <p:cNvSpPr txBox="1"/>
          <p:nvPr/>
        </p:nvSpPr>
        <p:spPr>
          <a:xfrm>
            <a:off x="1890432" y="3502690"/>
            <a:ext cx="8025362" cy="369332"/>
          </a:xfrm>
          <a:prstGeom prst="rect">
            <a:avLst/>
          </a:prstGeom>
          <a:noFill/>
        </p:spPr>
        <p:txBody>
          <a:bodyPr wrap="square">
            <a:spAutoFit/>
          </a:bodyPr>
          <a:lstStyle/>
          <a:p>
            <a:pPr algn="ctr"/>
            <a:r>
              <a:rPr lang="en-US" i="1" dirty="0">
                <a:solidFill>
                  <a:schemeClr val="accent6">
                    <a:lumMod val="50000"/>
                  </a:schemeClr>
                </a:solidFill>
              </a:rPr>
              <a:t>Model set up</a:t>
            </a:r>
            <a:endParaRPr lang="en-US" sz="1800" i="1" dirty="0">
              <a:solidFill>
                <a:schemeClr val="accent6">
                  <a:lumMod val="50000"/>
                </a:schemeClr>
              </a:solidFill>
            </a:endParaRPr>
          </a:p>
        </p:txBody>
      </p:sp>
      <p:pic>
        <p:nvPicPr>
          <p:cNvPr id="16" name="Picture 15">
            <a:extLst>
              <a:ext uri="{FF2B5EF4-FFF2-40B4-BE49-F238E27FC236}">
                <a16:creationId xmlns:a16="http://schemas.microsoft.com/office/drawing/2014/main" id="{DA05AC33-8B4D-566D-22C3-818DD350D824}"/>
              </a:ext>
            </a:extLst>
          </p:cNvPr>
          <p:cNvPicPr>
            <a:picLocks noChangeAspect="1"/>
          </p:cNvPicPr>
          <p:nvPr/>
        </p:nvPicPr>
        <p:blipFill>
          <a:blip r:embed="rId4"/>
          <a:stretch>
            <a:fillRect/>
          </a:stretch>
        </p:blipFill>
        <p:spPr>
          <a:xfrm>
            <a:off x="7021668" y="1864552"/>
            <a:ext cx="2894125" cy="1793617"/>
          </a:xfrm>
          <a:prstGeom prst="rect">
            <a:avLst/>
          </a:prstGeom>
        </p:spPr>
      </p:pic>
      <p:sp>
        <p:nvSpPr>
          <p:cNvPr id="2" name="Title 1">
            <a:extLst>
              <a:ext uri="{FF2B5EF4-FFF2-40B4-BE49-F238E27FC236}">
                <a16:creationId xmlns:a16="http://schemas.microsoft.com/office/drawing/2014/main" id="{D71236CC-64D2-7E47-2A49-CAF025292B0F}"/>
              </a:ext>
            </a:extLst>
          </p:cNvPr>
          <p:cNvSpPr>
            <a:spLocks noGrp="1"/>
          </p:cNvSpPr>
          <p:nvPr>
            <p:ph type="title"/>
          </p:nvPr>
        </p:nvSpPr>
        <p:spPr>
          <a:xfrm>
            <a:off x="482600" y="365125"/>
            <a:ext cx="10469012" cy="1325563"/>
          </a:xfrm>
        </p:spPr>
        <p:txBody>
          <a:bodyPr/>
          <a:lstStyle/>
          <a:p>
            <a:r>
              <a:rPr lang="en-US" b="1" u="sng" dirty="0">
                <a:solidFill>
                  <a:schemeClr val="tx2"/>
                </a:solidFill>
              </a:rPr>
              <a:t>Contact analysis in FEA NX</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A6A44E19-FDE8-6281-8933-53F0A05614CB}"/>
              </a:ext>
            </a:extLst>
          </p:cNvPr>
          <p:cNvSpPr>
            <a:spLocks noGrp="1"/>
          </p:cNvSpPr>
          <p:nvPr>
            <p:ph type="sldNum" sz="quarter" idx="12"/>
          </p:nvPr>
        </p:nvSpPr>
        <p:spPr/>
        <p:txBody>
          <a:bodyPr/>
          <a:lstStyle/>
          <a:p>
            <a:fld id="{57A3C766-DA49-4332-B6F5-B7C0FA0E0FF5}" type="slidenum">
              <a:rPr lang="en-US" smtClean="0"/>
              <a:t>7</a:t>
            </a:fld>
            <a:endParaRPr lang="en-US"/>
          </a:p>
        </p:txBody>
      </p:sp>
      <p:sp>
        <p:nvSpPr>
          <p:cNvPr id="6" name="Rectangle 5" descr="Teacher">
            <a:extLst>
              <a:ext uri="{FF2B5EF4-FFF2-40B4-BE49-F238E27FC236}">
                <a16:creationId xmlns:a16="http://schemas.microsoft.com/office/drawing/2014/main" id="{AB727ACC-52F9-E37D-FB38-C60DF0047806}"/>
              </a:ext>
            </a:extLst>
          </p:cNvPr>
          <p:cNvSpPr/>
          <p:nvPr/>
        </p:nvSpPr>
        <p:spPr>
          <a:xfrm>
            <a:off x="9868800" y="4019169"/>
            <a:ext cx="1082812" cy="108281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20" name="TextBox 19">
            <a:extLst>
              <a:ext uri="{FF2B5EF4-FFF2-40B4-BE49-F238E27FC236}">
                <a16:creationId xmlns:a16="http://schemas.microsoft.com/office/drawing/2014/main" id="{FD9D0849-E3AB-FBA1-181D-37B97FCC1C22}"/>
              </a:ext>
            </a:extLst>
          </p:cNvPr>
          <p:cNvSpPr txBox="1"/>
          <p:nvPr/>
        </p:nvSpPr>
        <p:spPr>
          <a:xfrm>
            <a:off x="570948" y="1344792"/>
            <a:ext cx="10122452" cy="738664"/>
          </a:xfrm>
          <a:prstGeom prst="rect">
            <a:avLst/>
          </a:prstGeom>
          <a:noFill/>
        </p:spPr>
        <p:txBody>
          <a:bodyPr wrap="square">
            <a:spAutoFit/>
          </a:bodyPr>
          <a:lstStyle/>
          <a:p>
            <a:r>
              <a:rPr lang="en-IN" sz="2400" i="1" u="sng" dirty="0">
                <a:solidFill>
                  <a:schemeClr val="tx2"/>
                </a:solidFill>
              </a:rPr>
              <a:t>Types of contacts</a:t>
            </a:r>
          </a:p>
          <a:p>
            <a:endParaRPr lang="en-IN" i="1" dirty="0">
              <a:solidFill>
                <a:schemeClr val="tx2"/>
              </a:solidFill>
            </a:endParaRPr>
          </a:p>
        </p:txBody>
      </p:sp>
      <p:pic>
        <p:nvPicPr>
          <p:cNvPr id="18" name="Picture 17">
            <a:extLst>
              <a:ext uri="{FF2B5EF4-FFF2-40B4-BE49-F238E27FC236}">
                <a16:creationId xmlns:a16="http://schemas.microsoft.com/office/drawing/2014/main" id="{6D847A6D-D6C8-53AB-D978-DC47540582E7}"/>
              </a:ext>
            </a:extLst>
          </p:cNvPr>
          <p:cNvPicPr>
            <a:picLocks noChangeAspect="1"/>
          </p:cNvPicPr>
          <p:nvPr/>
        </p:nvPicPr>
        <p:blipFill>
          <a:blip r:embed="rId7"/>
          <a:stretch>
            <a:fillRect/>
          </a:stretch>
        </p:blipFill>
        <p:spPr>
          <a:xfrm>
            <a:off x="2738665" y="4412974"/>
            <a:ext cx="2840504" cy="1580431"/>
          </a:xfrm>
          <a:prstGeom prst="rect">
            <a:avLst/>
          </a:prstGeom>
        </p:spPr>
      </p:pic>
      <p:sp>
        <p:nvSpPr>
          <p:cNvPr id="22" name="TextBox 21">
            <a:extLst>
              <a:ext uri="{FF2B5EF4-FFF2-40B4-BE49-F238E27FC236}">
                <a16:creationId xmlns:a16="http://schemas.microsoft.com/office/drawing/2014/main" id="{E1BDB5E7-9115-E7DD-1383-5EB203BE7245}"/>
              </a:ext>
            </a:extLst>
          </p:cNvPr>
          <p:cNvSpPr txBox="1"/>
          <p:nvPr/>
        </p:nvSpPr>
        <p:spPr>
          <a:xfrm>
            <a:off x="2733260" y="5968492"/>
            <a:ext cx="3051313" cy="646331"/>
          </a:xfrm>
          <a:prstGeom prst="rect">
            <a:avLst/>
          </a:prstGeom>
          <a:noFill/>
        </p:spPr>
        <p:txBody>
          <a:bodyPr wrap="square">
            <a:spAutoFit/>
          </a:bodyPr>
          <a:lstStyle/>
          <a:p>
            <a:pPr algn="ctr"/>
            <a:r>
              <a:rPr lang="en-US" i="1" dirty="0">
                <a:solidFill>
                  <a:schemeClr val="accent6">
                    <a:lumMod val="50000"/>
                  </a:schemeClr>
                </a:solidFill>
              </a:rPr>
              <a:t>Rough Contact </a:t>
            </a:r>
            <a:br>
              <a:rPr lang="en-US" i="1" dirty="0">
                <a:solidFill>
                  <a:schemeClr val="accent6">
                    <a:lumMod val="50000"/>
                  </a:schemeClr>
                </a:solidFill>
              </a:rPr>
            </a:br>
            <a:r>
              <a:rPr lang="en-US" i="1" dirty="0">
                <a:solidFill>
                  <a:schemeClr val="accent6">
                    <a:lumMod val="50000"/>
                  </a:schemeClr>
                </a:solidFill>
              </a:rPr>
              <a:t>(no sliding after contact)</a:t>
            </a:r>
            <a:endParaRPr lang="en-US" sz="1800" i="1" dirty="0">
              <a:solidFill>
                <a:schemeClr val="accent6">
                  <a:lumMod val="50000"/>
                </a:schemeClr>
              </a:solidFill>
            </a:endParaRPr>
          </a:p>
        </p:txBody>
      </p:sp>
      <p:pic>
        <p:nvPicPr>
          <p:cNvPr id="24" name="Picture 23">
            <a:extLst>
              <a:ext uri="{FF2B5EF4-FFF2-40B4-BE49-F238E27FC236}">
                <a16:creationId xmlns:a16="http://schemas.microsoft.com/office/drawing/2014/main" id="{68B333E6-F0C8-DB99-701F-FAF037FE74A6}"/>
              </a:ext>
            </a:extLst>
          </p:cNvPr>
          <p:cNvPicPr>
            <a:picLocks noChangeAspect="1"/>
          </p:cNvPicPr>
          <p:nvPr/>
        </p:nvPicPr>
        <p:blipFill>
          <a:blip r:embed="rId8"/>
          <a:stretch>
            <a:fillRect/>
          </a:stretch>
        </p:blipFill>
        <p:spPr>
          <a:xfrm>
            <a:off x="6841434" y="4353222"/>
            <a:ext cx="2890526" cy="1580431"/>
          </a:xfrm>
          <a:prstGeom prst="rect">
            <a:avLst/>
          </a:prstGeom>
        </p:spPr>
      </p:pic>
      <p:sp>
        <p:nvSpPr>
          <p:cNvPr id="25" name="TextBox 24">
            <a:extLst>
              <a:ext uri="{FF2B5EF4-FFF2-40B4-BE49-F238E27FC236}">
                <a16:creationId xmlns:a16="http://schemas.microsoft.com/office/drawing/2014/main" id="{1CE68955-1217-2D81-DC7E-AEC7EBB935AF}"/>
              </a:ext>
            </a:extLst>
          </p:cNvPr>
          <p:cNvSpPr txBox="1"/>
          <p:nvPr/>
        </p:nvSpPr>
        <p:spPr>
          <a:xfrm>
            <a:off x="6680647" y="5892581"/>
            <a:ext cx="3051313" cy="646331"/>
          </a:xfrm>
          <a:prstGeom prst="rect">
            <a:avLst/>
          </a:prstGeom>
          <a:noFill/>
        </p:spPr>
        <p:txBody>
          <a:bodyPr wrap="square">
            <a:spAutoFit/>
          </a:bodyPr>
          <a:lstStyle/>
          <a:p>
            <a:pPr algn="ctr"/>
            <a:r>
              <a:rPr lang="en-US" i="1" dirty="0">
                <a:solidFill>
                  <a:schemeClr val="accent6">
                    <a:lumMod val="50000"/>
                  </a:schemeClr>
                </a:solidFill>
              </a:rPr>
              <a:t>General Contact </a:t>
            </a:r>
            <a:br>
              <a:rPr lang="en-US" i="1" dirty="0">
                <a:solidFill>
                  <a:schemeClr val="accent6">
                    <a:lumMod val="50000"/>
                  </a:schemeClr>
                </a:solidFill>
              </a:rPr>
            </a:br>
            <a:r>
              <a:rPr lang="en-US" i="1" dirty="0">
                <a:solidFill>
                  <a:schemeClr val="accent6">
                    <a:lumMod val="50000"/>
                  </a:schemeClr>
                </a:solidFill>
              </a:rPr>
              <a:t>(sliding allowed after contact)</a:t>
            </a:r>
            <a:endParaRPr lang="en-US" sz="1800" i="1" dirty="0">
              <a:solidFill>
                <a:schemeClr val="accent6">
                  <a:lumMod val="50000"/>
                </a:schemeClr>
              </a:solidFill>
            </a:endParaRPr>
          </a:p>
        </p:txBody>
      </p:sp>
    </p:spTree>
    <p:extLst>
      <p:ext uri="{BB962C8B-B14F-4D97-AF65-F5344CB8AC3E}">
        <p14:creationId xmlns:p14="http://schemas.microsoft.com/office/powerpoint/2010/main" val="267766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9BA0-B301-140F-26AC-88AFAFED1EB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8BF728-5B35-0394-179F-ED1808A2F312}"/>
              </a:ext>
            </a:extLst>
          </p:cNvPr>
          <p:cNvPicPr>
            <a:picLocks noChangeAspect="1"/>
          </p:cNvPicPr>
          <p:nvPr/>
        </p:nvPicPr>
        <p:blipFill>
          <a:blip r:embed="rId3"/>
          <a:srcRect t="2487"/>
          <a:stretch>
            <a:fillRect/>
          </a:stretch>
        </p:blipFill>
        <p:spPr>
          <a:xfrm>
            <a:off x="3568707" y="1344205"/>
            <a:ext cx="7382905" cy="1978650"/>
          </a:xfrm>
          <a:prstGeom prst="rect">
            <a:avLst/>
          </a:prstGeom>
        </p:spPr>
      </p:pic>
      <p:sp>
        <p:nvSpPr>
          <p:cNvPr id="14" name="TextBox 13">
            <a:extLst>
              <a:ext uri="{FF2B5EF4-FFF2-40B4-BE49-F238E27FC236}">
                <a16:creationId xmlns:a16="http://schemas.microsoft.com/office/drawing/2014/main" id="{61743B32-ED3A-F4B1-BE67-652FCF3987A1}"/>
              </a:ext>
            </a:extLst>
          </p:cNvPr>
          <p:cNvSpPr txBox="1"/>
          <p:nvPr/>
        </p:nvSpPr>
        <p:spPr>
          <a:xfrm>
            <a:off x="3247479" y="3106350"/>
            <a:ext cx="8025362" cy="369332"/>
          </a:xfrm>
          <a:prstGeom prst="rect">
            <a:avLst/>
          </a:prstGeom>
          <a:noFill/>
        </p:spPr>
        <p:txBody>
          <a:bodyPr wrap="square">
            <a:spAutoFit/>
          </a:bodyPr>
          <a:lstStyle/>
          <a:p>
            <a:pPr algn="ctr"/>
            <a:r>
              <a:rPr lang="en-US" i="1" dirty="0">
                <a:solidFill>
                  <a:schemeClr val="accent6">
                    <a:lumMod val="50000"/>
                  </a:schemeClr>
                </a:solidFill>
              </a:rPr>
              <a:t>Model set up</a:t>
            </a:r>
            <a:endParaRPr lang="en-US" sz="1800" i="1" dirty="0">
              <a:solidFill>
                <a:schemeClr val="accent6">
                  <a:lumMod val="50000"/>
                </a:schemeClr>
              </a:solidFill>
            </a:endParaRPr>
          </a:p>
        </p:txBody>
      </p:sp>
      <p:sp>
        <p:nvSpPr>
          <p:cNvPr id="2" name="Title 1">
            <a:extLst>
              <a:ext uri="{FF2B5EF4-FFF2-40B4-BE49-F238E27FC236}">
                <a16:creationId xmlns:a16="http://schemas.microsoft.com/office/drawing/2014/main" id="{CEDD3DE5-1F05-09FB-5AFF-18540A0AC8D0}"/>
              </a:ext>
            </a:extLst>
          </p:cNvPr>
          <p:cNvSpPr>
            <a:spLocks noGrp="1"/>
          </p:cNvSpPr>
          <p:nvPr>
            <p:ph type="title"/>
          </p:nvPr>
        </p:nvSpPr>
        <p:spPr>
          <a:xfrm>
            <a:off x="482600" y="365125"/>
            <a:ext cx="10469012" cy="1325563"/>
          </a:xfrm>
        </p:spPr>
        <p:txBody>
          <a:bodyPr/>
          <a:lstStyle/>
          <a:p>
            <a:r>
              <a:rPr lang="en-US" b="1" u="sng" dirty="0">
                <a:solidFill>
                  <a:schemeClr val="tx2"/>
                </a:solidFill>
              </a:rPr>
              <a:t>Contact analysis in FEA NX</a:t>
            </a:r>
            <a:endParaRPr lang="en-IN" b="1" u="sng" dirty="0">
              <a:solidFill>
                <a:schemeClr val="tx2"/>
              </a:solidFill>
            </a:endParaRPr>
          </a:p>
        </p:txBody>
      </p:sp>
      <p:sp>
        <p:nvSpPr>
          <p:cNvPr id="4" name="Slide Number Placeholder 3">
            <a:extLst>
              <a:ext uri="{FF2B5EF4-FFF2-40B4-BE49-F238E27FC236}">
                <a16:creationId xmlns:a16="http://schemas.microsoft.com/office/drawing/2014/main" id="{879116FC-6CC5-C496-DFE0-21C5E7B72FA9}"/>
              </a:ext>
            </a:extLst>
          </p:cNvPr>
          <p:cNvSpPr>
            <a:spLocks noGrp="1"/>
          </p:cNvSpPr>
          <p:nvPr>
            <p:ph type="sldNum" sz="quarter" idx="12"/>
          </p:nvPr>
        </p:nvSpPr>
        <p:spPr/>
        <p:txBody>
          <a:bodyPr/>
          <a:lstStyle/>
          <a:p>
            <a:fld id="{57A3C766-DA49-4332-B6F5-B7C0FA0E0FF5}" type="slidenum">
              <a:rPr lang="en-US" smtClean="0"/>
              <a:t>8</a:t>
            </a:fld>
            <a:endParaRPr lang="en-US"/>
          </a:p>
        </p:txBody>
      </p:sp>
      <p:sp>
        <p:nvSpPr>
          <p:cNvPr id="6" name="Rectangle 5" descr="Teacher">
            <a:extLst>
              <a:ext uri="{FF2B5EF4-FFF2-40B4-BE49-F238E27FC236}">
                <a16:creationId xmlns:a16="http://schemas.microsoft.com/office/drawing/2014/main" id="{C88772E2-2BFD-1EBA-AE60-3F323A89CFF1}"/>
              </a:ext>
            </a:extLst>
          </p:cNvPr>
          <p:cNvSpPr/>
          <p:nvPr/>
        </p:nvSpPr>
        <p:spPr>
          <a:xfrm>
            <a:off x="9868800" y="4019169"/>
            <a:ext cx="1082812" cy="10828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20" name="TextBox 19">
            <a:extLst>
              <a:ext uri="{FF2B5EF4-FFF2-40B4-BE49-F238E27FC236}">
                <a16:creationId xmlns:a16="http://schemas.microsoft.com/office/drawing/2014/main" id="{72C7F271-6567-31DA-D2D4-CA1418D9BDCD}"/>
              </a:ext>
            </a:extLst>
          </p:cNvPr>
          <p:cNvSpPr txBox="1"/>
          <p:nvPr/>
        </p:nvSpPr>
        <p:spPr>
          <a:xfrm>
            <a:off x="570948" y="1344792"/>
            <a:ext cx="10122452" cy="738664"/>
          </a:xfrm>
          <a:prstGeom prst="rect">
            <a:avLst/>
          </a:prstGeom>
          <a:noFill/>
        </p:spPr>
        <p:txBody>
          <a:bodyPr wrap="square">
            <a:spAutoFit/>
          </a:bodyPr>
          <a:lstStyle/>
          <a:p>
            <a:r>
              <a:rPr lang="en-IN" sz="2400" i="1" u="sng" dirty="0">
                <a:solidFill>
                  <a:schemeClr val="tx2"/>
                </a:solidFill>
              </a:rPr>
              <a:t>Types of contacts</a:t>
            </a:r>
          </a:p>
          <a:p>
            <a:endParaRPr lang="en-IN" i="1" dirty="0">
              <a:solidFill>
                <a:schemeClr val="tx2"/>
              </a:solidFill>
            </a:endParaRPr>
          </a:p>
        </p:txBody>
      </p:sp>
      <p:sp>
        <p:nvSpPr>
          <p:cNvPr id="22" name="TextBox 21">
            <a:extLst>
              <a:ext uri="{FF2B5EF4-FFF2-40B4-BE49-F238E27FC236}">
                <a16:creationId xmlns:a16="http://schemas.microsoft.com/office/drawing/2014/main" id="{4E885647-5DE1-FC01-7A4E-449655A5CBCC}"/>
              </a:ext>
            </a:extLst>
          </p:cNvPr>
          <p:cNvSpPr txBox="1"/>
          <p:nvPr/>
        </p:nvSpPr>
        <p:spPr>
          <a:xfrm>
            <a:off x="3756546" y="6033184"/>
            <a:ext cx="7597254" cy="369332"/>
          </a:xfrm>
          <a:prstGeom prst="rect">
            <a:avLst/>
          </a:prstGeom>
          <a:noFill/>
        </p:spPr>
        <p:txBody>
          <a:bodyPr wrap="square">
            <a:spAutoFit/>
          </a:bodyPr>
          <a:lstStyle/>
          <a:p>
            <a:pPr algn="ctr"/>
            <a:r>
              <a:rPr lang="en-US" i="1" dirty="0">
                <a:solidFill>
                  <a:schemeClr val="accent6">
                    <a:lumMod val="50000"/>
                  </a:schemeClr>
                </a:solidFill>
              </a:rPr>
              <a:t>Break Weld contact</a:t>
            </a:r>
            <a:endParaRPr lang="en-US" sz="1800" i="1" dirty="0">
              <a:solidFill>
                <a:schemeClr val="accent6">
                  <a:lumMod val="50000"/>
                </a:schemeClr>
              </a:solidFill>
            </a:endParaRPr>
          </a:p>
        </p:txBody>
      </p:sp>
      <p:pic>
        <p:nvPicPr>
          <p:cNvPr id="8" name="Picture 7">
            <a:extLst>
              <a:ext uri="{FF2B5EF4-FFF2-40B4-BE49-F238E27FC236}">
                <a16:creationId xmlns:a16="http://schemas.microsoft.com/office/drawing/2014/main" id="{75D4E5F5-9D1C-A451-F94E-44D6A4B26DBB}"/>
              </a:ext>
            </a:extLst>
          </p:cNvPr>
          <p:cNvPicPr>
            <a:picLocks noChangeAspect="1"/>
          </p:cNvPicPr>
          <p:nvPr/>
        </p:nvPicPr>
        <p:blipFill>
          <a:blip r:embed="rId6"/>
          <a:stretch>
            <a:fillRect/>
          </a:stretch>
        </p:blipFill>
        <p:spPr>
          <a:xfrm>
            <a:off x="3756546" y="3533505"/>
            <a:ext cx="7516295" cy="2175524"/>
          </a:xfrm>
          <a:prstGeom prst="rect">
            <a:avLst/>
          </a:prstGeom>
        </p:spPr>
      </p:pic>
      <p:pic>
        <p:nvPicPr>
          <p:cNvPr id="10" name="Picture 9">
            <a:extLst>
              <a:ext uri="{FF2B5EF4-FFF2-40B4-BE49-F238E27FC236}">
                <a16:creationId xmlns:a16="http://schemas.microsoft.com/office/drawing/2014/main" id="{D31491E8-95D1-74E2-EE91-1C5492B78ABC}"/>
              </a:ext>
            </a:extLst>
          </p:cNvPr>
          <p:cNvPicPr>
            <a:picLocks noChangeAspect="1"/>
          </p:cNvPicPr>
          <p:nvPr/>
        </p:nvPicPr>
        <p:blipFill>
          <a:blip r:embed="rId7"/>
          <a:stretch>
            <a:fillRect/>
          </a:stretch>
        </p:blipFill>
        <p:spPr>
          <a:xfrm>
            <a:off x="787346" y="2210077"/>
            <a:ext cx="2647971" cy="3823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2F8D92AE-1965-9987-8399-25B6A88EBCB2}"/>
              </a:ext>
            </a:extLst>
          </p:cNvPr>
          <p:cNvSpPr/>
          <p:nvPr/>
        </p:nvSpPr>
        <p:spPr>
          <a:xfrm>
            <a:off x="924339" y="5009322"/>
            <a:ext cx="2395331" cy="6997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4386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23437-9B4A-388A-07B2-68CD31273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8B50A-8189-B8D8-B542-EB1ACCF7CD2E}"/>
              </a:ext>
            </a:extLst>
          </p:cNvPr>
          <p:cNvSpPr>
            <a:spLocks noGrp="1"/>
          </p:cNvSpPr>
          <p:nvPr>
            <p:ph type="title"/>
          </p:nvPr>
        </p:nvSpPr>
        <p:spPr>
          <a:xfrm>
            <a:off x="482600" y="365125"/>
            <a:ext cx="10469012" cy="1325563"/>
          </a:xfrm>
        </p:spPr>
        <p:txBody>
          <a:bodyPr/>
          <a:lstStyle/>
          <a:p>
            <a:r>
              <a:rPr lang="en-US" b="1" u="sng" dirty="0">
                <a:solidFill>
                  <a:schemeClr val="tx2"/>
                </a:solidFill>
              </a:rPr>
              <a:t>Lug and Pin Connection of Arch Bridge: Demo </a:t>
            </a:r>
            <a:endParaRPr lang="en-IN" b="1" u="sng" dirty="0">
              <a:solidFill>
                <a:schemeClr val="tx2"/>
              </a:solidFill>
            </a:endParaRPr>
          </a:p>
        </p:txBody>
      </p:sp>
      <p:sp>
        <p:nvSpPr>
          <p:cNvPr id="3" name="Content Placeholder 2">
            <a:extLst>
              <a:ext uri="{FF2B5EF4-FFF2-40B4-BE49-F238E27FC236}">
                <a16:creationId xmlns:a16="http://schemas.microsoft.com/office/drawing/2014/main" id="{A9050FF3-FF4D-0A2A-6B3A-F9018021C09E}"/>
              </a:ext>
            </a:extLst>
          </p:cNvPr>
          <p:cNvSpPr>
            <a:spLocks noGrp="1"/>
          </p:cNvSpPr>
          <p:nvPr>
            <p:ph idx="1"/>
          </p:nvPr>
        </p:nvSpPr>
        <p:spPr>
          <a:xfrm>
            <a:off x="660400" y="2563180"/>
            <a:ext cx="10871200" cy="3169616"/>
          </a:xfrm>
        </p:spPr>
        <p:txBody>
          <a:bodyPr>
            <a:normAutofit/>
          </a:bodyPr>
          <a:lstStyle/>
          <a:p>
            <a:pPr>
              <a:buFont typeface="Wingdings" panose="05000000000000000000" pitchFamily="2" charset="2"/>
              <a:buChar char="Ø"/>
            </a:pPr>
            <a:r>
              <a:rPr lang="en-US" sz="2400" dirty="0">
                <a:solidFill>
                  <a:schemeClr val="tx2"/>
                </a:solidFill>
              </a:rPr>
              <a:t>Model set up</a:t>
            </a:r>
          </a:p>
          <a:p>
            <a:pPr>
              <a:buFont typeface="Wingdings" panose="05000000000000000000" pitchFamily="2" charset="2"/>
              <a:buChar char="Ø"/>
            </a:pPr>
            <a:r>
              <a:rPr lang="en-US" sz="2400" dirty="0">
                <a:solidFill>
                  <a:schemeClr val="tx2"/>
                </a:solidFill>
              </a:rPr>
              <a:t>Boundary conditions and loading</a:t>
            </a:r>
          </a:p>
          <a:p>
            <a:pPr>
              <a:buFont typeface="Wingdings" panose="05000000000000000000" pitchFamily="2" charset="2"/>
              <a:buChar char="Ø"/>
            </a:pPr>
            <a:r>
              <a:rPr lang="en-US" sz="2400" dirty="0">
                <a:solidFill>
                  <a:schemeClr val="tx2"/>
                </a:solidFill>
              </a:rPr>
              <a:t>Interface modelling</a:t>
            </a:r>
          </a:p>
          <a:p>
            <a:pPr>
              <a:buFont typeface="Wingdings" panose="05000000000000000000" pitchFamily="2" charset="2"/>
              <a:buChar char="Ø"/>
            </a:pPr>
            <a:r>
              <a:rPr lang="en-US" sz="2400" dirty="0">
                <a:solidFill>
                  <a:schemeClr val="tx2"/>
                </a:solidFill>
              </a:rPr>
              <a:t>Result interpretation</a:t>
            </a:r>
          </a:p>
          <a:p>
            <a:pPr marL="0" indent="0">
              <a:buNone/>
            </a:pPr>
            <a:endParaRPr lang="en-US" sz="2400" dirty="0">
              <a:solidFill>
                <a:schemeClr val="tx2"/>
              </a:solidFill>
            </a:endParaRPr>
          </a:p>
        </p:txBody>
      </p:sp>
      <p:sp>
        <p:nvSpPr>
          <p:cNvPr id="4" name="Slide Number Placeholder 3">
            <a:extLst>
              <a:ext uri="{FF2B5EF4-FFF2-40B4-BE49-F238E27FC236}">
                <a16:creationId xmlns:a16="http://schemas.microsoft.com/office/drawing/2014/main" id="{2B7E9306-BD4C-4968-B5C9-8981E2D31223}"/>
              </a:ext>
            </a:extLst>
          </p:cNvPr>
          <p:cNvSpPr>
            <a:spLocks noGrp="1"/>
          </p:cNvSpPr>
          <p:nvPr>
            <p:ph type="sldNum" sz="quarter" idx="12"/>
          </p:nvPr>
        </p:nvSpPr>
        <p:spPr/>
        <p:txBody>
          <a:bodyPr/>
          <a:lstStyle/>
          <a:p>
            <a:fld id="{57A3C766-DA49-4332-B6F5-B7C0FA0E0FF5}" type="slidenum">
              <a:rPr lang="en-US" smtClean="0"/>
              <a:t>9</a:t>
            </a:fld>
            <a:endParaRPr lang="en-US"/>
          </a:p>
        </p:txBody>
      </p:sp>
      <p:sp>
        <p:nvSpPr>
          <p:cNvPr id="6" name="Rectangle 5" descr="Teacher">
            <a:extLst>
              <a:ext uri="{FF2B5EF4-FFF2-40B4-BE49-F238E27FC236}">
                <a16:creationId xmlns:a16="http://schemas.microsoft.com/office/drawing/2014/main" id="{26467A57-03C4-F9ED-0CFA-DD562D02D128}"/>
              </a:ext>
            </a:extLst>
          </p:cNvPr>
          <p:cNvSpPr/>
          <p:nvPr/>
        </p:nvSpPr>
        <p:spPr>
          <a:xfrm>
            <a:off x="9868800" y="4019169"/>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1" name="TextBox 10">
            <a:extLst>
              <a:ext uri="{FF2B5EF4-FFF2-40B4-BE49-F238E27FC236}">
                <a16:creationId xmlns:a16="http://schemas.microsoft.com/office/drawing/2014/main" id="{DB910048-73BF-FE71-5B97-0731D888895B}"/>
              </a:ext>
            </a:extLst>
          </p:cNvPr>
          <p:cNvSpPr txBox="1"/>
          <p:nvPr/>
        </p:nvSpPr>
        <p:spPr>
          <a:xfrm>
            <a:off x="482600" y="1538045"/>
            <a:ext cx="10122452" cy="923330"/>
          </a:xfrm>
          <a:prstGeom prst="rect">
            <a:avLst/>
          </a:prstGeom>
          <a:noFill/>
        </p:spPr>
        <p:txBody>
          <a:bodyPr wrap="square">
            <a:spAutoFit/>
          </a:bodyPr>
          <a:lstStyle/>
          <a:p>
            <a:r>
              <a:rPr lang="en-US" i="1" dirty="0">
                <a:solidFill>
                  <a:schemeClr val="tx2"/>
                </a:solidFill>
              </a:rPr>
              <a:t>This demo presents a nonlinear static contact analysis of a lug and pin connection in an arch bridge using the ‘General’ contact type. Key results like deformations, von Mises stresses, and contact forces are reviewed to highlight the role of contact behavior.</a:t>
            </a:r>
            <a:endParaRPr lang="en-IN" i="1" dirty="0">
              <a:solidFill>
                <a:schemeClr val="tx2"/>
              </a:solidFill>
            </a:endParaRPr>
          </a:p>
        </p:txBody>
      </p:sp>
      <p:pic>
        <p:nvPicPr>
          <p:cNvPr id="15" name="Picture 14">
            <a:extLst>
              <a:ext uri="{FF2B5EF4-FFF2-40B4-BE49-F238E27FC236}">
                <a16:creationId xmlns:a16="http://schemas.microsoft.com/office/drawing/2014/main" id="{6DA3620C-0628-1CA9-3DF9-49C56E13D63C}"/>
              </a:ext>
            </a:extLst>
          </p:cNvPr>
          <p:cNvPicPr>
            <a:picLocks noChangeAspect="1"/>
          </p:cNvPicPr>
          <p:nvPr/>
        </p:nvPicPr>
        <p:blipFill>
          <a:blip r:embed="rId5"/>
          <a:stretch>
            <a:fillRect/>
          </a:stretch>
        </p:blipFill>
        <p:spPr>
          <a:xfrm>
            <a:off x="7887303" y="3889290"/>
            <a:ext cx="3918561" cy="2422383"/>
          </a:xfrm>
          <a:prstGeom prst="rect">
            <a:avLst/>
          </a:prstGeom>
        </p:spPr>
      </p:pic>
      <p:pic>
        <p:nvPicPr>
          <p:cNvPr id="17" name="Picture 16">
            <a:extLst>
              <a:ext uri="{FF2B5EF4-FFF2-40B4-BE49-F238E27FC236}">
                <a16:creationId xmlns:a16="http://schemas.microsoft.com/office/drawing/2014/main" id="{4514A11A-BCB5-5FDF-D735-84FE498CD415}"/>
              </a:ext>
            </a:extLst>
          </p:cNvPr>
          <p:cNvPicPr>
            <a:picLocks noChangeAspect="1"/>
          </p:cNvPicPr>
          <p:nvPr/>
        </p:nvPicPr>
        <p:blipFill>
          <a:blip r:embed="rId6"/>
          <a:stretch>
            <a:fillRect/>
          </a:stretch>
        </p:blipFill>
        <p:spPr>
          <a:xfrm>
            <a:off x="5717106" y="2514980"/>
            <a:ext cx="2343477" cy="2114845"/>
          </a:xfrm>
          <a:prstGeom prst="rect">
            <a:avLst/>
          </a:prstGeom>
        </p:spPr>
      </p:pic>
    </p:spTree>
    <p:extLst>
      <p:ext uri="{BB962C8B-B14F-4D97-AF65-F5344CB8AC3E}">
        <p14:creationId xmlns:p14="http://schemas.microsoft.com/office/powerpoint/2010/main" val="367089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882</Words>
  <Application>Microsoft Office PowerPoint</Application>
  <PresentationFormat>Widescreen</PresentationFormat>
  <Paragraphs>141</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Narrow</vt:lpstr>
      <vt:lpstr>Arial Unicode MS</vt:lpstr>
      <vt:lpstr>Calibri</vt:lpstr>
      <vt:lpstr>Calibri Light</vt:lpstr>
      <vt:lpstr>Courier New</vt:lpstr>
      <vt:lpstr>Eurostile</vt:lpstr>
      <vt:lpstr>Helvetica 45 Light</vt:lpstr>
      <vt:lpstr>Wingdings</vt:lpstr>
      <vt:lpstr>나눔명조 ExtraBold</vt:lpstr>
      <vt:lpstr>Office Theme</vt:lpstr>
      <vt:lpstr>PowerPoint Presentation</vt:lpstr>
      <vt:lpstr>Objective</vt:lpstr>
      <vt:lpstr>Contents</vt:lpstr>
      <vt:lpstr>Introduction: Contact Analysis</vt:lpstr>
      <vt:lpstr>Contact analysis in FEA NX</vt:lpstr>
      <vt:lpstr>Contact analysis in FEA NX</vt:lpstr>
      <vt:lpstr>Contact analysis in FEA NX</vt:lpstr>
      <vt:lpstr>Contact analysis in FEA NX</vt:lpstr>
      <vt:lpstr>Lug and Pin Connection of Arch Bridge: Demo </vt:lpstr>
      <vt:lpstr>Lug and Pin Connection of Arch Bridge: Demo </vt:lpstr>
      <vt:lpstr>Lug and Pin Connection of Arch Bridge: Demo </vt:lpstr>
      <vt:lpstr>Lug and Pin Connection of Arch Bridge: Demo </vt:lpstr>
      <vt:lpstr>Real-World Bridge Collapses Due to Pin and Lug failures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2025-07-13T11:37:58Z</dcterms:created>
  <dcterms:modified xsi:type="dcterms:W3CDTF">2025-07-13T11:38:38Z</dcterms:modified>
</cp:coreProperties>
</file>