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43"/>
  </p:notesMasterIdLst>
  <p:sldIdLst>
    <p:sldId id="257" r:id="rId5"/>
    <p:sldId id="7472" r:id="rId6"/>
    <p:sldId id="7500" r:id="rId7"/>
    <p:sldId id="7481" r:id="rId8"/>
    <p:sldId id="7483" r:id="rId9"/>
    <p:sldId id="7501" r:id="rId10"/>
    <p:sldId id="7474" r:id="rId11"/>
    <p:sldId id="7473" r:id="rId12"/>
    <p:sldId id="7502" r:id="rId13"/>
    <p:sldId id="7476" r:id="rId14"/>
    <p:sldId id="7477" r:id="rId15"/>
    <p:sldId id="7478" r:id="rId16"/>
    <p:sldId id="7479" r:id="rId17"/>
    <p:sldId id="7480" r:id="rId18"/>
    <p:sldId id="7518" r:id="rId19"/>
    <p:sldId id="7509" r:id="rId20"/>
    <p:sldId id="7510" r:id="rId21"/>
    <p:sldId id="7520" r:id="rId22"/>
    <p:sldId id="7506" r:id="rId23"/>
    <p:sldId id="7508" r:id="rId24"/>
    <p:sldId id="7519" r:id="rId25"/>
    <p:sldId id="7511" r:id="rId26"/>
    <p:sldId id="7512" r:id="rId27"/>
    <p:sldId id="7485" r:id="rId28"/>
    <p:sldId id="7484" r:id="rId29"/>
    <p:sldId id="7489" r:id="rId30"/>
    <p:sldId id="7503" r:id="rId31"/>
    <p:sldId id="7487" r:id="rId32"/>
    <p:sldId id="7504" r:id="rId33"/>
    <p:sldId id="7505" r:id="rId34"/>
    <p:sldId id="7521" r:id="rId35"/>
    <p:sldId id="7515" r:id="rId36"/>
    <p:sldId id="7517" r:id="rId37"/>
    <p:sldId id="7514" r:id="rId38"/>
    <p:sldId id="7522" r:id="rId39"/>
    <p:sldId id="7523" r:id="rId40"/>
    <p:sldId id="7524" r:id="rId41"/>
    <p:sldId id="7525" r:id="rId42"/>
  </p:sldIdLst>
  <p:sldSz cx="12192000" cy="6858000"/>
  <p:notesSz cx="7104063" cy="10234613"/>
  <p:embeddedFontLst>
    <p:embeddedFont>
      <p:font typeface="Pretendard Light" panose="020B0604020202020204" charset="-127"/>
      <p:regular r:id="rId44"/>
    </p:embeddedFont>
    <p:embeddedFont>
      <p:font typeface="Pretendard SemiBold" panose="020B0604020202020204" charset="-127"/>
      <p:bold r:id="rId45"/>
    </p:embeddedFont>
    <p:embeddedFont>
      <p:font typeface="Malgun Gothic" panose="020B0503020000020004" pitchFamily="34" charset="-127"/>
      <p:regular r:id="rId46"/>
      <p:bold r:id="rId47"/>
    </p:embeddedFont>
    <p:embeddedFont>
      <p:font typeface="Pretendard" panose="02000503000000020004" pitchFamily="2" charset="-127"/>
      <p:regular r:id="rId48"/>
      <p:bold r:id="rId49"/>
    </p:embeddedFont>
    <p:embeddedFont>
      <p:font typeface="Roboto" panose="02000000000000000000" pitchFamily="2" charset="0"/>
      <p:regular r:id="rId50"/>
      <p:bold r:id="rId51"/>
      <p:italic r:id="rId52"/>
      <p:boldItalic r:id="rId5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8ED0"/>
    <a:srgbClr val="EDC1DA"/>
    <a:srgbClr val="BC3CFF"/>
    <a:srgbClr val="E20000"/>
    <a:srgbClr val="600000"/>
    <a:srgbClr val="9E2626"/>
    <a:srgbClr val="9E0000"/>
    <a:srgbClr val="FCD8D8"/>
    <a:srgbClr val="00C39D"/>
    <a:srgbClr val="198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88" autoAdjust="0"/>
    <p:restoredTop sz="60603" autoAdjust="0"/>
  </p:normalViewPr>
  <p:slideViewPr>
    <p:cSldViewPr snapToGrid="0">
      <p:cViewPr varScale="1">
        <p:scale>
          <a:sx n="67" d="100"/>
          <a:sy n="67" d="100"/>
        </p:scale>
        <p:origin x="2502" y="66"/>
      </p:cViewPr>
      <p:guideLst/>
    </p:cSldViewPr>
  </p:slideViewPr>
  <p:notesTextViewPr>
    <p:cViewPr>
      <p:scale>
        <a:sx n="3" d="2"/>
        <a:sy n="3" d="2"/>
      </p:scale>
      <p:origin x="-6" y="-18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font" Target="fonts/font8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6.fntdata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1.fntdata"/><Relationship Id="rId5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A451AF0-928A-CA48-A1A6-88976663F324}" type="datetimeFigureOut">
              <a:rPr kumimoji="1" lang="ko-KR" altLang="en-US" smtClean="0"/>
              <a:t>2025-11-10</a:t>
            </a:fld>
            <a:endParaRPr kumimoji="1"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r>
              <a:rPr kumimoji="1" lang="ko-KR" altLang="en-US"/>
              <a:t>마스터 텍스트 스타일 편집
둘째 수준
셋째 수준
넷째 수준
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E3F2066F-5344-9241-9A95-FE60E91AEF7F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17069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6015092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4E7E0-6204-9E4B-AC68-C5A60C319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B585D88-1086-8619-1430-9CE5E16D49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A09E05D-78F1-FAA2-656E-D52654B87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7FA8CF0-B159-5402-85AA-1DFACC842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10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697542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96A35-976D-7104-A188-CAFA6991B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583860D-13E1-7FA1-A71E-FBA3D6B44D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D99CDAB-34DF-8D12-F28A-0F4C11D5F9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00184C-8E8A-DAB4-F7E2-7A6B3091E6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6152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24EC3-9073-0A4D-4723-EB026761A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7A2087E-1EC6-34BA-21B0-F90ADFA5C5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B9C396D-4DE5-52E2-E249-2FE0637FBF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6335AE-6AF7-36F8-0547-4EC607558A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10856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3D9AC-DDCB-A9D5-1747-6C5339232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9BFAFD2-246E-C678-4611-7F25A225AB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91F71D8A-16BD-8BCC-6E51-C55EDE4562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F40C220-506B-6194-4C49-4EEBC26D70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485018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5D7F5-DEEC-C54B-0FF1-101C0A2DF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05E8678-20D7-5DDC-DD51-32D99C5D6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736196F-55C9-9388-0C86-ABD636F23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4D2A277-C30E-264B-C041-457249690C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5617272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225D8-181B-D126-0850-71FE22B52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42C5BED-2093-FD12-37A6-C5D618B35D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EEFFF12-85EE-AC8B-BA8F-04C4E597C0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CB9C492-CB9C-A2EC-C107-5B4A38DF1D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10615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47A1A-31D5-B47D-FEFF-8B8C22A67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A351822-8695-F1AD-5551-794F659865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B80F135-D1D6-FFAB-3140-251B098880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C3D073A-B17A-7412-D00B-2B28030369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74187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CCC89-3107-9962-82F9-6FFF0E915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DA35A6A-5C2C-241E-F840-221AA642E2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1F57B94-0176-EF37-F132-C94C550611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F59811F-8635-C8D7-BDCD-B3A2F5320D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125474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5525B-10A7-FCFB-31E1-7F107AC44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B470DE6-DE0D-C431-3D71-EBBB5AD0CA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049747B-7A30-FEBC-576F-D14182446A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69F2FC-17B1-6616-5F92-2EF89E2D3B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329906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E1903-B903-C633-800E-BF6E4B3E6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828B104-BE42-83CF-7E17-B818A0B26C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5694299-0553-94DE-AD36-67818AF32D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2313743-4E67-9C0A-8DEC-464F63A34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19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50688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EB6A1-72A0-5187-A557-C6573AE1B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19F9DCE-850E-6322-2872-9D8B0FF3AF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A00F621-0819-EC33-3180-D582806E28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655CE79-E035-33CA-4BF4-C2F027BBE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77197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2CAC5-716C-195E-D535-88567519D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B90180B-D9FB-30BB-4FFD-87518BACEF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5F51B4B-B401-9A12-CF29-E1DA5808DE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E9D6FBB-AD2A-0398-CE9E-CF71E064E8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20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127512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A169F-5D70-B4A9-B08A-F2F29060A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0D3353-BCBF-67D8-F507-6D4D2C5AC7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007DB2A-9609-FF9B-7533-E2E0CD342A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78A2D81-2B2D-9EA6-E858-B871957D8E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21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612559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CB762-DA19-FABC-CF1D-10B6241A8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9389338-AA90-4911-DC67-A454CE92CB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178D988-46FE-5AC1-DC50-318D170F5F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BEDD92F-BE67-D05F-0381-5DC62768EC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22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633011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0DE80-D7D2-3B7E-9EBA-F3F75C367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DD2644C-2278-1E75-DD13-E6C64CAEF1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2B51407-4FEE-A288-9B19-17A7A28D3F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31B6F2-829F-6CB0-16E2-FFDC85B899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23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729494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CE274-4A98-50A6-DCA6-6ECAEC0DE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84505A2-7D86-3DDE-B519-BF6400E91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584FEE5-9FA4-12EE-D819-8D596028EF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AB95B8D-AF57-84D9-674E-6316014117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24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406420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62A54-412B-12D6-05C4-FC6FAC19F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1090636-D089-D94D-40C9-9F1EECE8D3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3A71385-5738-E2C3-6CDB-A61685C3EC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B14772-9D10-55AB-660A-82A077231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4684307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E5E6A-EE8D-76F3-4AAA-5B7F10254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47F2321-6127-0F31-9EB8-88215AA61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5EA9403-AB65-E7C9-9F57-C3242BA19C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12B1D68-7720-3374-5B37-52DA396E88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4636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46676-7A06-FD33-84BF-29256164D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2EE41EB-C0E0-F395-EA3E-39634CECC4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F5244F6-72F1-D911-7ABB-3AC65101F6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454828-5C57-84D4-9CF5-D79F8493D8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060172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2C8AD-FB47-3055-3668-68852AAA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9BA060B-4626-A149-516C-802025E60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B532A73-1A65-BA95-47C2-2086B054B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3BE27EA-F506-1595-06E3-45C101D13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9874973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D2B81-E556-ECBC-B130-765C6C88A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747DC71-5597-49F4-F40C-D7B254D574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AEA8B116-1F4D-9711-FD7D-8C7E8CB767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18F3A83-D095-8F03-201A-061D787A51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41756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38744-E5A4-C39D-3ACC-6E173D19A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68AEAAF-0993-993A-BE3A-6F5369B8D0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655FC67-E76F-4FB7-0D7C-11D774BA52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28DC056-91A2-5FAF-9E96-6477CC3E0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3100119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9103B-F4D2-92DE-5387-FA9F46332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0313363-AFC6-DCCD-5EE4-A117BA9F1C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C822CB1-A40C-2B74-A04B-E2E16FDB4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3EDDA1-D947-343B-1BC9-19774B1EDE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22413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8B096-CB8E-6BE9-4633-CE3792459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27657-FE20-8EFD-3756-F9D9AA0537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EF822BA-080A-121D-D66C-A9860DA71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0A73753-6A57-7C16-3093-2423B0769A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2524659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19B4E-AB87-0E3B-D1AD-7CC23600E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F2D83B4-85C0-2C96-8E77-834847E52A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46081F3-18BD-5C8A-D0C5-FBCBB6BF13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03E101F-A91E-CD2C-8987-196FA9176C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38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58927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3C596-82B8-A139-5B7D-D68EAF858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67BBD7B-E355-1BD1-7F5A-6EC1CDB4D4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704630-6D04-9B8C-3B95-171945A7AB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DAB85BC-6DE7-8C52-47BF-054EDEE9B5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77401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49017-0526-D576-4C5A-DE8CA9DCA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57FF989-A08D-FA63-04B4-ECC2CEA2DC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D78EFFC-CE36-4AEE-BEA8-FA464C588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4DF749-3A13-5405-5306-702089C13C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02390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00112-58EF-E81B-0A08-F8E7775DD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71A8D6B-7A8D-582A-ED70-C16CDA6359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E478D85-0B75-183F-11AE-1A236C750D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5B1DF23-28B1-F359-275E-2278571664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469099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051B5-3848-37DC-8655-CAC42B675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FDCF737-FA0F-17CB-D26A-C0685DD9AD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8CC18D3-CF4E-FE6A-65AE-1EB800F12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B503F82-C186-32B5-E8CB-B8816A6745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52574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A4BAB-13A8-099A-0FAF-D2EB4B59C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BFE494F-8818-FDEC-2878-C647B0BFEB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329F2B5-B677-FF2C-B0BC-9BD26D692A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76D2947-677D-6A24-DEB1-72896CF6B7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93224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9BF4E-1C9B-91C5-35FF-2C6C4BAF0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2B9CFFE-9138-8D6D-CB7E-DE91A54948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896D667-7D79-00F1-757F-CDBF3FB0ED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C2CF78B-3D17-8B31-53D8-D852C9B1D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2066F-5344-9241-9A95-FE60E91AEF7F}" type="slidenum">
              <a:rPr kumimoji="1" lang="ko-KR" altLang="en-US" smtClean="0"/>
              <a:t>9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25417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6625B38F-3E33-249C-B6FD-0C588850D20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80" y="191381"/>
            <a:ext cx="550752" cy="16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021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bg>
      <p:bgPr>
        <a:blipFill dpi="0" rotWithShape="1">
          <a:blip r:embed="rId2">
            <a:lum/>
          </a:blip>
          <a:srcRect/>
          <a:stretch>
            <a:fillRect r="-32000" b="9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9D92CB55-EF18-AB94-436D-01FD2D29A9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80" y="191381"/>
            <a:ext cx="550752" cy="16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683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bg>
      <p:bgPr>
        <a:blipFill dpi="0" rotWithShape="1">
          <a:blip r:embed="rId2">
            <a:alphaModFix amt="98000"/>
            <a:lum/>
          </a:blip>
          <a:srcRect/>
          <a:stretch>
            <a:fillRect l="-200000" t="-9000" r="98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8BEB64B2-24EB-0FCD-EA4D-89C1A72CA85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80" y="191381"/>
            <a:ext cx="550752" cy="162510"/>
          </a:xfrm>
          <a:prstGeom prst="rect">
            <a:avLst/>
          </a:prstGeom>
        </p:spPr>
      </p:pic>
      <p:sp>
        <p:nvSpPr>
          <p:cNvPr id="4" name="직사각형 8">
            <a:extLst>
              <a:ext uri="{FF2B5EF4-FFF2-40B4-BE49-F238E27FC236}">
                <a16:creationId xmlns:a16="http://schemas.microsoft.com/office/drawing/2014/main" id="{7E08C11F-A349-080B-4DF1-2F0DAE53E507}"/>
              </a:ext>
            </a:extLst>
          </p:cNvPr>
          <p:cNvSpPr/>
          <p:nvPr userDrawn="1"/>
        </p:nvSpPr>
        <p:spPr>
          <a:xfrm>
            <a:off x="10476292" y="6310263"/>
            <a:ext cx="1316386" cy="246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ko-KR" sz="1001">
                <a:solidFill>
                  <a:schemeClr val="tx1">
                    <a:lumMod val="50000"/>
                    <a:lumOff val="50000"/>
                  </a:scheme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© MIDAS IT Co,. Ltd</a:t>
            </a:r>
          </a:p>
        </p:txBody>
      </p:sp>
      <p:pic>
        <p:nvPicPr>
          <p:cNvPr id="5" name="Picture 4" descr="A black and grey logo&#10;&#10;Description automatically generated">
            <a:extLst>
              <a:ext uri="{FF2B5EF4-FFF2-40B4-BE49-F238E27FC236}">
                <a16:creationId xmlns:a16="http://schemas.microsoft.com/office/drawing/2014/main" id="{EC8A6F07-D00D-5851-1712-B4BEC78B28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03" y="191382"/>
            <a:ext cx="552260" cy="16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92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406B421-ECBC-09A0-8969-772FB1B0B4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2" y="6334629"/>
            <a:ext cx="1114563" cy="197617"/>
          </a:xfrm>
          <a:prstGeom prst="rect">
            <a:avLst/>
          </a:prstGeom>
        </p:spPr>
      </p:pic>
      <p:pic>
        <p:nvPicPr>
          <p:cNvPr id="7" name="Picture 6" descr="A blue and green gradient&#10;&#10;Description automatically generated">
            <a:extLst>
              <a:ext uri="{FF2B5EF4-FFF2-40B4-BE49-F238E27FC236}">
                <a16:creationId xmlns:a16="http://schemas.microsoft.com/office/drawing/2014/main" id="{43F906CA-FB00-1B96-F78C-B146C6D9B6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9654" y="481768"/>
            <a:ext cx="11532692" cy="46629"/>
          </a:xfrm>
          <a:prstGeom prst="rect">
            <a:avLst/>
          </a:prstGeom>
        </p:spPr>
      </p:pic>
      <p:sp>
        <p:nvSpPr>
          <p:cNvPr id="10" name="직사각형 8">
            <a:extLst>
              <a:ext uri="{FF2B5EF4-FFF2-40B4-BE49-F238E27FC236}">
                <a16:creationId xmlns:a16="http://schemas.microsoft.com/office/drawing/2014/main" id="{3F55BA29-0AD7-2DCE-0366-811C6FBBC458}"/>
              </a:ext>
            </a:extLst>
          </p:cNvPr>
          <p:cNvSpPr/>
          <p:nvPr userDrawn="1"/>
        </p:nvSpPr>
        <p:spPr>
          <a:xfrm>
            <a:off x="10476292" y="6310263"/>
            <a:ext cx="1316386" cy="246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ko-KR" sz="1001">
                <a:solidFill>
                  <a:schemeClr val="tx1">
                    <a:lumMod val="50000"/>
                    <a:lumOff val="50000"/>
                  </a:scheme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© MIDAS IT Co,. Ltd</a:t>
            </a:r>
          </a:p>
        </p:txBody>
      </p:sp>
      <p:pic>
        <p:nvPicPr>
          <p:cNvPr id="11" name="Picture 10" descr="A black and grey logo&#10;&#10;Description automatically generated">
            <a:extLst>
              <a:ext uri="{FF2B5EF4-FFF2-40B4-BE49-F238E27FC236}">
                <a16:creationId xmlns:a16="http://schemas.microsoft.com/office/drawing/2014/main" id="{3D7705AF-FADA-0D39-3C48-2C8D38CD9E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03" y="191382"/>
            <a:ext cx="552260" cy="16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349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blipFill dpi="0" rotWithShape="1">
          <a:blip r:embed="rId2">
            <a:alphaModFix amt="98000"/>
            <a:lum/>
          </a:blip>
          <a:srcRect/>
          <a:stretch>
            <a:fillRect t="98000" r="-50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8">
            <a:extLst>
              <a:ext uri="{FF2B5EF4-FFF2-40B4-BE49-F238E27FC236}">
                <a16:creationId xmlns:a16="http://schemas.microsoft.com/office/drawing/2014/main" id="{A3DA4BE6-829D-5CB0-3872-A24112117063}"/>
              </a:ext>
            </a:extLst>
          </p:cNvPr>
          <p:cNvSpPr/>
          <p:nvPr userDrawn="1"/>
        </p:nvSpPr>
        <p:spPr>
          <a:xfrm>
            <a:off x="10476292" y="6310263"/>
            <a:ext cx="1316386" cy="2463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ko-KR" sz="1001">
                <a:solidFill>
                  <a:schemeClr val="tx1">
                    <a:lumMod val="50000"/>
                    <a:lumOff val="50000"/>
                  </a:schemeClr>
                </a:solidFill>
                <a:latin typeface="Pretendard Light" panose="02000403000000020004" pitchFamily="50" charset="-127"/>
                <a:ea typeface="Pretendard Light" panose="02000403000000020004" pitchFamily="50" charset="-127"/>
                <a:cs typeface="Pretendard Light" panose="02000403000000020004" pitchFamily="50" charset="-127"/>
              </a:rPr>
              <a:t>© MIDAS IT Co,. Ltd</a:t>
            </a:r>
          </a:p>
        </p:txBody>
      </p:sp>
      <p:pic>
        <p:nvPicPr>
          <p:cNvPr id="6" name="Picture 5" descr="A black and grey logo&#10;&#10;Description automatically generated">
            <a:extLst>
              <a:ext uri="{FF2B5EF4-FFF2-40B4-BE49-F238E27FC236}">
                <a16:creationId xmlns:a16="http://schemas.microsoft.com/office/drawing/2014/main" id="{9CB3CFBA-92A1-83C9-19CE-85D83174F5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03" y="191382"/>
            <a:ext cx="552260" cy="16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82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"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61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">
    <p:bg>
      <p:bgPr>
        <a:blipFill dpi="0" rotWithShape="1">
          <a:blip r:embed="rId2">
            <a:lum/>
          </a:blip>
          <a:srcRect/>
          <a:stretch>
            <a:fillRect r="-32000" b="9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9D92CB55-EF18-AB94-436D-01FD2D29A9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80" y="191381"/>
            <a:ext cx="550752" cy="16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092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2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B9FD8-15D3-4CA1-8491-69E89803269F}" type="datetimeFigureOut">
              <a:rPr lang="ko-KR" altLang="en-US" smtClean="0"/>
              <a:t>2025-11-10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D9E0E-FB7F-480E-805B-F778F1951D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190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8" r:id="rId4"/>
    <p:sldLayoutId id="2147483652" r:id="rId5"/>
    <p:sldLayoutId id="2147483656" r:id="rId6"/>
    <p:sldLayoutId id="2147483661" r:id="rId7"/>
  </p:sldLayoutIdLst>
  <p:txStyles>
    <p:titleStyle>
      <a:lvl1pPr algn="l" defTabSz="914411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4E635B7-F38C-6494-8D19-28B5F191057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0" y="605214"/>
            <a:ext cx="12192000" cy="62527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312AF-9B40-26BB-4263-9073521838FC}"/>
              </a:ext>
            </a:extLst>
          </p:cNvPr>
          <p:cNvSpPr txBox="1"/>
          <p:nvPr/>
        </p:nvSpPr>
        <p:spPr>
          <a:xfrm>
            <a:off x="583779" y="1283890"/>
            <a:ext cx="689652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60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Highway and Railway Bridge Assessment</a:t>
            </a:r>
          </a:p>
          <a:p>
            <a:pPr algn="ctr"/>
            <a:endParaRPr lang="en-US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US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IN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8CFCA4E3-90A0-3C6C-54FF-C7C99639F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638" y="6122145"/>
            <a:ext cx="424724" cy="42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619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282F3-CD3C-68B5-034E-C35AF61D9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23F07FC6-D667-5FA0-014A-A5DE4D51C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17" y="74687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5B52EF-5829-F3DA-94D4-BD7A723D702A}"/>
              </a:ext>
            </a:extLst>
          </p:cNvPr>
          <p:cNvSpPr txBox="1"/>
          <p:nvPr/>
        </p:nvSpPr>
        <p:spPr>
          <a:xfrm>
            <a:off x="416224" y="106756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latin typeface="Roboto" panose="02000000000000000000" pitchFamily="2" charset="0"/>
                <a:ea typeface="Roboto" panose="02000000000000000000" pitchFamily="2" charset="0"/>
              </a:rPr>
              <a:t>Assessment Load Wagon</a:t>
            </a:r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184E9C-E0E3-7B74-3E53-9F2B99E70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991" y="1849158"/>
            <a:ext cx="4976206" cy="37752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9EA100-1477-06AE-9A65-C90284068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548" y="4912744"/>
            <a:ext cx="5803711" cy="59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256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6D42-0AD9-0FFA-B263-AB894AD1E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55EB3719-4015-1913-436D-364B59D7F79F}"/>
              </a:ext>
            </a:extLst>
          </p:cNvPr>
          <p:cNvSpPr txBox="1"/>
          <p:nvPr/>
        </p:nvSpPr>
        <p:spPr>
          <a:xfrm>
            <a:off x="3844382" y="1572413"/>
            <a:ext cx="2875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Wagon Type D4 as per UIC-700</a:t>
            </a:r>
            <a:endParaRPr lang="en-IN" sz="14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AB40C8-75C8-F7F6-6138-A50B60F5BCC6}"/>
              </a:ext>
            </a:extLst>
          </p:cNvPr>
          <p:cNvSpPr txBox="1"/>
          <p:nvPr/>
        </p:nvSpPr>
        <p:spPr>
          <a:xfrm>
            <a:off x="4448679" y="4172542"/>
            <a:ext cx="2480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Assessment Load Wagon as per CIV/025</a:t>
            </a:r>
            <a:endParaRPr lang="en-IN" sz="14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E19D6AC-7D20-B705-B8DA-F6A076FD2FEE}"/>
              </a:ext>
            </a:extLst>
          </p:cNvPr>
          <p:cNvSpPr/>
          <p:nvPr/>
        </p:nvSpPr>
        <p:spPr>
          <a:xfrm>
            <a:off x="3748663" y="2215895"/>
            <a:ext cx="1366801" cy="610810"/>
          </a:xfrm>
          <a:custGeom>
            <a:avLst/>
            <a:gdLst>
              <a:gd name="connsiteX0" fmla="*/ 0 w 1302589"/>
              <a:gd name="connsiteY0" fmla="*/ 1130060 h 1156413"/>
              <a:gd name="connsiteX1" fmla="*/ 1009291 w 1302589"/>
              <a:gd name="connsiteY1" fmla="*/ 1009290 h 1156413"/>
              <a:gd name="connsiteX2" fmla="*/ 1302589 w 1302589"/>
              <a:gd name="connsiteY2" fmla="*/ 0 h 11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2589" h="1156413">
                <a:moveTo>
                  <a:pt x="0" y="1130060"/>
                </a:moveTo>
                <a:cubicBezTo>
                  <a:pt x="396096" y="1163846"/>
                  <a:pt x="792193" y="1197633"/>
                  <a:pt x="1009291" y="1009290"/>
                </a:cubicBezTo>
                <a:cubicBezTo>
                  <a:pt x="1226389" y="820947"/>
                  <a:pt x="1264489" y="410473"/>
                  <a:pt x="1302589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5434D5-23FF-FF55-54BA-2098349DA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938" y="1639019"/>
            <a:ext cx="2728673" cy="4195334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CC14B346-02D6-3E8E-973A-9C7D48C32A1E}"/>
              </a:ext>
            </a:extLst>
          </p:cNvPr>
          <p:cNvSpPr/>
          <p:nvPr/>
        </p:nvSpPr>
        <p:spPr>
          <a:xfrm>
            <a:off x="2035834" y="2364204"/>
            <a:ext cx="1621766" cy="723505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93D82D-BA0B-B77B-93F7-5E68BA385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7733" y="1572413"/>
            <a:ext cx="2565874" cy="3938616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F367419-A499-8D1F-81BD-6874A0B47036}"/>
              </a:ext>
            </a:extLst>
          </p:cNvPr>
          <p:cNvSpPr/>
          <p:nvPr/>
        </p:nvSpPr>
        <p:spPr>
          <a:xfrm>
            <a:off x="8315865" y="2544792"/>
            <a:ext cx="1607742" cy="388189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5A1C7C6-705A-A243-98C6-1E25DAB8555D}"/>
              </a:ext>
            </a:extLst>
          </p:cNvPr>
          <p:cNvSpPr/>
          <p:nvPr/>
        </p:nvSpPr>
        <p:spPr>
          <a:xfrm>
            <a:off x="5727939" y="2826705"/>
            <a:ext cx="2565874" cy="1132820"/>
          </a:xfrm>
          <a:custGeom>
            <a:avLst/>
            <a:gdLst>
              <a:gd name="connsiteX0" fmla="*/ 1526875 w 1526875"/>
              <a:gd name="connsiteY0" fmla="*/ 0 h 1216325"/>
              <a:gd name="connsiteX1" fmla="*/ 267418 w 1526875"/>
              <a:gd name="connsiteY1" fmla="*/ 439947 h 1216325"/>
              <a:gd name="connsiteX2" fmla="*/ 0 w 1526875"/>
              <a:gd name="connsiteY2" fmla="*/ 1216325 h 121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6875" h="1216325">
                <a:moveTo>
                  <a:pt x="1526875" y="0"/>
                </a:moveTo>
                <a:cubicBezTo>
                  <a:pt x="1024386" y="118613"/>
                  <a:pt x="521897" y="237226"/>
                  <a:pt x="267418" y="439947"/>
                </a:cubicBezTo>
                <a:cubicBezTo>
                  <a:pt x="12939" y="642668"/>
                  <a:pt x="6469" y="929496"/>
                  <a:pt x="0" y="1216325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19E3FA6-8E00-110F-6BF0-A1DBD038E1E8}"/>
              </a:ext>
            </a:extLst>
          </p:cNvPr>
          <p:cNvSpPr/>
          <p:nvPr/>
        </p:nvSpPr>
        <p:spPr>
          <a:xfrm>
            <a:off x="4286913" y="4031295"/>
            <a:ext cx="2838017" cy="835648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E890146-C155-F75B-E236-FBA4AF1F5D2F}"/>
              </a:ext>
            </a:extLst>
          </p:cNvPr>
          <p:cNvSpPr/>
          <p:nvPr/>
        </p:nvSpPr>
        <p:spPr>
          <a:xfrm>
            <a:off x="3806986" y="1308477"/>
            <a:ext cx="2838017" cy="835648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 Box 58">
            <a:extLst>
              <a:ext uri="{FF2B5EF4-FFF2-40B4-BE49-F238E27FC236}">
                <a16:creationId xmlns:a16="http://schemas.microsoft.com/office/drawing/2014/main" id="{DA3F3B2B-E81A-3CD9-2FD1-8DFD6CF75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208" y="20909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</p:spTree>
    <p:extLst>
      <p:ext uri="{BB962C8B-B14F-4D97-AF65-F5344CB8AC3E}">
        <p14:creationId xmlns:p14="http://schemas.microsoft.com/office/powerpoint/2010/main" val="12469792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0" grpId="0" animBg="1"/>
      <p:bldP spid="9" grpId="0" animBg="1"/>
      <p:bldP spid="15" grpId="0" animBg="1"/>
      <p:bldP spid="11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15BDA-75DC-683A-6267-B0F6BB4A4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53793B5-35BC-80B2-D0D8-B955726426FE}"/>
              </a:ext>
            </a:extLst>
          </p:cNvPr>
          <p:cNvSpPr txBox="1"/>
          <p:nvPr/>
        </p:nvSpPr>
        <p:spPr>
          <a:xfrm>
            <a:off x="416224" y="106756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latin typeface="Roboto" panose="02000000000000000000" pitchFamily="2" charset="0"/>
                <a:ea typeface="Roboto" panose="02000000000000000000" pitchFamily="2" charset="0"/>
              </a:rPr>
              <a:t>Dynamic Effects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B5A3D8-52C3-A67E-F724-0B1ED614C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32" y="1697647"/>
            <a:ext cx="4259293" cy="30390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9EC979-3EF8-0EF9-32D8-6F18A99A7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045" y="1697647"/>
            <a:ext cx="5073840" cy="2684571"/>
          </a:xfrm>
          <a:prstGeom prst="rect">
            <a:avLst/>
          </a:prstGeom>
        </p:spPr>
      </p:pic>
      <p:sp>
        <p:nvSpPr>
          <p:cNvPr id="4" name="Text Box 58">
            <a:extLst>
              <a:ext uri="{FF2B5EF4-FFF2-40B4-BE49-F238E27FC236}">
                <a16:creationId xmlns:a16="http://schemas.microsoft.com/office/drawing/2014/main" id="{8CB9AD0C-192B-1E50-4583-1980C700F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4658" y="66266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</p:spTree>
    <p:extLst>
      <p:ext uri="{BB962C8B-B14F-4D97-AF65-F5344CB8AC3E}">
        <p14:creationId xmlns:p14="http://schemas.microsoft.com/office/powerpoint/2010/main" val="2948518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E9A48-DF7B-9DBD-864A-B0E2C4C0E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6FBA903-CD93-9C06-4FE3-7999FAC3F8B0}"/>
              </a:ext>
            </a:extLst>
          </p:cNvPr>
          <p:cNvSpPr txBox="1"/>
          <p:nvPr/>
        </p:nvSpPr>
        <p:spPr>
          <a:xfrm>
            <a:off x="416224" y="106756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latin typeface="Roboto" panose="02000000000000000000" pitchFamily="2" charset="0"/>
                <a:ea typeface="Roboto" panose="02000000000000000000" pitchFamily="2" charset="0"/>
              </a:rPr>
              <a:t>Dynamic Effects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A359E1-A4F4-096F-6EC3-EFBAFEDA4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016" y="1549185"/>
            <a:ext cx="2456371" cy="3759629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7C68FE-7783-B1C7-9032-7551AF4C9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1421" y="1631135"/>
            <a:ext cx="6094563" cy="3394383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64A7AA-9674-9D02-520E-3119EAAF680B}"/>
              </a:ext>
            </a:extLst>
          </p:cNvPr>
          <p:cNvSpPr txBox="1"/>
          <p:nvPr/>
        </p:nvSpPr>
        <p:spPr>
          <a:xfrm>
            <a:off x="416224" y="5633497"/>
            <a:ext cx="25340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Auto/ User Input of Dynamic Factor as per the different </a:t>
            </a:r>
          </a:p>
          <a:p>
            <a:r>
              <a:rPr lang="en-US" sz="1400" dirty="0"/>
              <a:t>members</a:t>
            </a:r>
            <a:endParaRPr lang="en-IN" sz="14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864537-42D9-629E-D7FC-3961B735CBDC}"/>
              </a:ext>
            </a:extLst>
          </p:cNvPr>
          <p:cNvSpPr/>
          <p:nvPr/>
        </p:nvSpPr>
        <p:spPr>
          <a:xfrm>
            <a:off x="355809" y="5585005"/>
            <a:ext cx="2516787" cy="835648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E4B4B1-1027-6366-22C6-20D1E4B54CA2}"/>
              </a:ext>
            </a:extLst>
          </p:cNvPr>
          <p:cNvSpPr txBox="1"/>
          <p:nvPr/>
        </p:nvSpPr>
        <p:spPr>
          <a:xfrm>
            <a:off x="7528560" y="5633497"/>
            <a:ext cx="24148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Extract the Dynamic Factor for a particular load         positions</a:t>
            </a:r>
            <a:endParaRPr lang="en-IN" sz="14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53680C1-9D4F-F84C-129F-F0703B3B7967}"/>
              </a:ext>
            </a:extLst>
          </p:cNvPr>
          <p:cNvSpPr/>
          <p:nvPr/>
        </p:nvSpPr>
        <p:spPr>
          <a:xfrm>
            <a:off x="7348264" y="5590618"/>
            <a:ext cx="2516787" cy="921942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6CEC2C-7DE5-712D-3B88-64AE367DE0D3}"/>
              </a:ext>
            </a:extLst>
          </p:cNvPr>
          <p:cNvSpPr/>
          <p:nvPr/>
        </p:nvSpPr>
        <p:spPr>
          <a:xfrm>
            <a:off x="8585663" y="3407559"/>
            <a:ext cx="649665" cy="2097302"/>
          </a:xfrm>
          <a:custGeom>
            <a:avLst/>
            <a:gdLst>
              <a:gd name="connsiteX0" fmla="*/ 301108 w 861825"/>
              <a:gd name="connsiteY0" fmla="*/ 2277374 h 2277374"/>
              <a:gd name="connsiteX1" fmla="*/ 25063 w 861825"/>
              <a:gd name="connsiteY1" fmla="*/ 595223 h 2277374"/>
              <a:gd name="connsiteX2" fmla="*/ 861825 w 861825"/>
              <a:gd name="connsiteY2" fmla="*/ 0 h 227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1825" h="2277374">
                <a:moveTo>
                  <a:pt x="301108" y="2277374"/>
                </a:moveTo>
                <a:cubicBezTo>
                  <a:pt x="116359" y="1626079"/>
                  <a:pt x="-68390" y="974785"/>
                  <a:pt x="25063" y="595223"/>
                </a:cubicBezTo>
                <a:cubicBezTo>
                  <a:pt x="118516" y="215661"/>
                  <a:pt x="490170" y="107830"/>
                  <a:pt x="861825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3D3DF72-B650-8C98-809A-18D5C74AFD02}"/>
              </a:ext>
            </a:extLst>
          </p:cNvPr>
          <p:cNvSpPr/>
          <p:nvPr/>
        </p:nvSpPr>
        <p:spPr>
          <a:xfrm>
            <a:off x="9114553" y="3006432"/>
            <a:ext cx="1500996" cy="401127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6E9DCD-C1E7-7711-6462-3A226B82753A}"/>
              </a:ext>
            </a:extLst>
          </p:cNvPr>
          <p:cNvSpPr txBox="1"/>
          <p:nvPr/>
        </p:nvSpPr>
        <p:spPr>
          <a:xfrm>
            <a:off x="4531387" y="5586982"/>
            <a:ext cx="2336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Extract Load Positions for any Max/Min Cases</a:t>
            </a:r>
            <a:endParaRPr lang="en-IN" sz="14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1B1A870-65F3-4BC6-2D6F-D6DF58789927}"/>
              </a:ext>
            </a:extLst>
          </p:cNvPr>
          <p:cNvSpPr/>
          <p:nvPr/>
        </p:nvSpPr>
        <p:spPr>
          <a:xfrm>
            <a:off x="4453027" y="5544103"/>
            <a:ext cx="251678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0A76A9A-249C-D913-0995-D404D0075BC6}"/>
              </a:ext>
            </a:extLst>
          </p:cNvPr>
          <p:cNvSpPr/>
          <p:nvPr/>
        </p:nvSpPr>
        <p:spPr>
          <a:xfrm>
            <a:off x="5257800" y="4166558"/>
            <a:ext cx="1108494" cy="1285985"/>
          </a:xfrm>
          <a:custGeom>
            <a:avLst/>
            <a:gdLst>
              <a:gd name="connsiteX0" fmla="*/ 301108 w 861825"/>
              <a:gd name="connsiteY0" fmla="*/ 2277374 h 2277374"/>
              <a:gd name="connsiteX1" fmla="*/ 25063 w 861825"/>
              <a:gd name="connsiteY1" fmla="*/ 595223 h 2277374"/>
              <a:gd name="connsiteX2" fmla="*/ 861825 w 861825"/>
              <a:gd name="connsiteY2" fmla="*/ 0 h 227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1825" h="2277374">
                <a:moveTo>
                  <a:pt x="301108" y="2277374"/>
                </a:moveTo>
                <a:cubicBezTo>
                  <a:pt x="116359" y="1626079"/>
                  <a:pt x="-68390" y="974785"/>
                  <a:pt x="25063" y="595223"/>
                </a:cubicBezTo>
                <a:cubicBezTo>
                  <a:pt x="118516" y="215661"/>
                  <a:pt x="490170" y="107830"/>
                  <a:pt x="861825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98ABEB44-73AF-A809-DBB7-5AB3B280C481}"/>
              </a:ext>
            </a:extLst>
          </p:cNvPr>
          <p:cNvSpPr/>
          <p:nvPr/>
        </p:nvSpPr>
        <p:spPr>
          <a:xfrm rot="20371064">
            <a:off x="6339516" y="3094323"/>
            <a:ext cx="2469686" cy="1001766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4264ED1-BF3A-1D96-1B05-03E832C303B7}"/>
              </a:ext>
            </a:extLst>
          </p:cNvPr>
          <p:cNvSpPr/>
          <p:nvPr/>
        </p:nvSpPr>
        <p:spPr>
          <a:xfrm>
            <a:off x="355809" y="1858994"/>
            <a:ext cx="752671" cy="401127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1E9FEC-7ED9-04F9-3ACD-568CCDDA881C}"/>
              </a:ext>
            </a:extLst>
          </p:cNvPr>
          <p:cNvSpPr txBox="1"/>
          <p:nvPr/>
        </p:nvSpPr>
        <p:spPr>
          <a:xfrm>
            <a:off x="3160158" y="2058160"/>
            <a:ext cx="2551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Separate Dynamic Factor as per structure group</a:t>
            </a:r>
            <a:endParaRPr lang="en-IN" sz="140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3AAA8CB-CD45-5BC6-D0E9-7D94272D5B31}"/>
              </a:ext>
            </a:extLst>
          </p:cNvPr>
          <p:cNvSpPr/>
          <p:nvPr/>
        </p:nvSpPr>
        <p:spPr>
          <a:xfrm>
            <a:off x="3081799" y="2015281"/>
            <a:ext cx="251678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148579C-67FC-264A-C986-675C39E21779}"/>
              </a:ext>
            </a:extLst>
          </p:cNvPr>
          <p:cNvSpPr/>
          <p:nvPr/>
        </p:nvSpPr>
        <p:spPr>
          <a:xfrm>
            <a:off x="1181819" y="2093810"/>
            <a:ext cx="1768415" cy="174937"/>
          </a:xfrm>
          <a:custGeom>
            <a:avLst/>
            <a:gdLst>
              <a:gd name="connsiteX0" fmla="*/ 0 w 1768415"/>
              <a:gd name="connsiteY0" fmla="*/ 28288 h 174937"/>
              <a:gd name="connsiteX1" fmla="*/ 1164566 w 1768415"/>
              <a:gd name="connsiteY1" fmla="*/ 11035 h 174937"/>
              <a:gd name="connsiteX2" fmla="*/ 1768415 w 1768415"/>
              <a:gd name="connsiteY2" fmla="*/ 174937 h 17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8415" h="174937">
                <a:moveTo>
                  <a:pt x="0" y="28288"/>
                </a:moveTo>
                <a:cubicBezTo>
                  <a:pt x="434915" y="7441"/>
                  <a:pt x="869830" y="-13406"/>
                  <a:pt x="1164566" y="11035"/>
                </a:cubicBezTo>
                <a:cubicBezTo>
                  <a:pt x="1459302" y="35476"/>
                  <a:pt x="1613858" y="105206"/>
                  <a:pt x="1768415" y="174937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04681DA-25B7-4C99-0E0E-11CA42780D7D}"/>
              </a:ext>
            </a:extLst>
          </p:cNvPr>
          <p:cNvSpPr/>
          <p:nvPr/>
        </p:nvSpPr>
        <p:spPr>
          <a:xfrm>
            <a:off x="1682151" y="3127762"/>
            <a:ext cx="1010602" cy="1306215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76378AD-F5C3-E92D-E7A0-D0DD97B32732}"/>
              </a:ext>
            </a:extLst>
          </p:cNvPr>
          <p:cNvSpPr/>
          <p:nvPr/>
        </p:nvSpPr>
        <p:spPr>
          <a:xfrm>
            <a:off x="1616052" y="4433977"/>
            <a:ext cx="266319" cy="1126782"/>
          </a:xfrm>
          <a:custGeom>
            <a:avLst/>
            <a:gdLst>
              <a:gd name="connsiteX0" fmla="*/ 268084 w 337096"/>
              <a:gd name="connsiteY0" fmla="*/ 1181819 h 1181819"/>
              <a:gd name="connsiteX1" fmla="*/ 665 w 337096"/>
              <a:gd name="connsiteY1" fmla="*/ 534838 h 1181819"/>
              <a:gd name="connsiteX2" fmla="*/ 337096 w 337096"/>
              <a:gd name="connsiteY2" fmla="*/ 0 h 118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096" h="1181819">
                <a:moveTo>
                  <a:pt x="268084" y="1181819"/>
                </a:moveTo>
                <a:cubicBezTo>
                  <a:pt x="128623" y="956813"/>
                  <a:pt x="-10837" y="731808"/>
                  <a:pt x="665" y="534838"/>
                </a:cubicBezTo>
                <a:cubicBezTo>
                  <a:pt x="12167" y="337868"/>
                  <a:pt x="174631" y="168934"/>
                  <a:pt x="337096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10D6AE-9241-CCBB-C0FD-DC835A8C4C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8486" y="3051283"/>
            <a:ext cx="2177511" cy="1856964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DF0C4CC9-C7E2-938C-22D3-DE899D140571}"/>
              </a:ext>
            </a:extLst>
          </p:cNvPr>
          <p:cNvSpPr/>
          <p:nvPr/>
        </p:nvSpPr>
        <p:spPr>
          <a:xfrm>
            <a:off x="2908486" y="3006432"/>
            <a:ext cx="2127616" cy="1582822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16FA898-3DAE-8FF5-4217-3BF0FEE6E6F3}"/>
              </a:ext>
            </a:extLst>
          </p:cNvPr>
          <p:cNvSpPr/>
          <p:nvPr/>
        </p:nvSpPr>
        <p:spPr>
          <a:xfrm>
            <a:off x="2462391" y="4613500"/>
            <a:ext cx="1209675" cy="954849"/>
          </a:xfrm>
          <a:custGeom>
            <a:avLst/>
            <a:gdLst>
              <a:gd name="connsiteX0" fmla="*/ 0 w 1219200"/>
              <a:gd name="connsiteY0" fmla="*/ 828675 h 828675"/>
              <a:gd name="connsiteX1" fmla="*/ 923925 w 1219200"/>
              <a:gd name="connsiteY1" fmla="*/ 523875 h 828675"/>
              <a:gd name="connsiteX2" fmla="*/ 1219200 w 1219200"/>
              <a:gd name="connsiteY2" fmla="*/ 0 h 82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" h="828675">
                <a:moveTo>
                  <a:pt x="0" y="828675"/>
                </a:moveTo>
                <a:cubicBezTo>
                  <a:pt x="360362" y="745331"/>
                  <a:pt x="720725" y="661987"/>
                  <a:pt x="923925" y="523875"/>
                </a:cubicBezTo>
                <a:cubicBezTo>
                  <a:pt x="1127125" y="385763"/>
                  <a:pt x="1173162" y="192881"/>
                  <a:pt x="1219200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6" name="Text Box 58">
            <a:extLst>
              <a:ext uri="{FF2B5EF4-FFF2-40B4-BE49-F238E27FC236}">
                <a16:creationId xmlns:a16="http://schemas.microsoft.com/office/drawing/2014/main" id="{401FA9B4-DC1B-A7CF-7908-10ECE2664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9211" y="14861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</p:spTree>
    <p:extLst>
      <p:ext uri="{BB962C8B-B14F-4D97-AF65-F5344CB8AC3E}">
        <p14:creationId xmlns:p14="http://schemas.microsoft.com/office/powerpoint/2010/main" val="3149882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2" grpId="0"/>
      <p:bldP spid="13" grpId="0" animBg="1"/>
      <p:bldP spid="14" grpId="0" animBg="1"/>
      <p:bldP spid="15" grpId="0" animBg="1"/>
      <p:bldP spid="16" grpId="0"/>
      <p:bldP spid="17" grpId="0" animBg="1"/>
      <p:bldP spid="18" grpId="0" animBg="1"/>
      <p:bldP spid="19" grpId="0" animBg="1"/>
      <p:bldP spid="21" grpId="0" animBg="1"/>
      <p:bldP spid="22" grpId="0"/>
      <p:bldP spid="23" grpId="0" animBg="1"/>
      <p:bldP spid="24" grpId="0" animBg="1"/>
      <p:bldP spid="3" grpId="0" animBg="1"/>
      <p:bldP spid="5" grpId="0" animBg="1"/>
      <p:bldP spid="20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84B9C-53FD-4127-A6F7-77B6E7BF7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218D0B9-0D06-2608-3656-4E82513EDDE4}"/>
              </a:ext>
            </a:extLst>
          </p:cNvPr>
          <p:cNvSpPr txBox="1"/>
          <p:nvPr/>
        </p:nvSpPr>
        <p:spPr>
          <a:xfrm>
            <a:off x="416224" y="106756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latin typeface="Roboto" panose="02000000000000000000" pitchFamily="2" charset="0"/>
                <a:ea typeface="Roboto" panose="02000000000000000000" pitchFamily="2" charset="0"/>
              </a:rPr>
              <a:t>Lane Definitions and Moving Load Cases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478CF-CEB3-E21F-C7BE-D69C7A665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899" y="1005575"/>
            <a:ext cx="4953634" cy="4556284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46F9986-BF7C-8707-A6CB-2D312E4E085E}"/>
              </a:ext>
            </a:extLst>
          </p:cNvPr>
          <p:cNvSpPr/>
          <p:nvPr/>
        </p:nvSpPr>
        <p:spPr>
          <a:xfrm>
            <a:off x="6735012" y="3083153"/>
            <a:ext cx="2206236" cy="401127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3E6160F-A208-521A-317C-E51BBF284EEC}"/>
              </a:ext>
            </a:extLst>
          </p:cNvPr>
          <p:cNvSpPr/>
          <p:nvPr/>
        </p:nvSpPr>
        <p:spPr>
          <a:xfrm>
            <a:off x="10252464" y="2091761"/>
            <a:ext cx="1043796" cy="1466491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A7EA9E-CCFF-F11F-0CD8-E79EADEB50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96" y="1572744"/>
            <a:ext cx="2229491" cy="3903593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A57D358-4E6A-F54F-D5DD-8FDF5E740BFE}"/>
              </a:ext>
            </a:extLst>
          </p:cNvPr>
          <p:cNvSpPr/>
          <p:nvPr/>
        </p:nvSpPr>
        <p:spPr>
          <a:xfrm>
            <a:off x="347213" y="4252822"/>
            <a:ext cx="1973292" cy="36231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123635-B003-BB97-5DE9-61B6C425F59C}"/>
              </a:ext>
            </a:extLst>
          </p:cNvPr>
          <p:cNvSpPr txBox="1"/>
          <p:nvPr/>
        </p:nvSpPr>
        <p:spPr>
          <a:xfrm>
            <a:off x="3499988" y="3832095"/>
            <a:ext cx="2639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Distribute Loads Transversally as per Cross Girders</a:t>
            </a:r>
            <a:endParaRPr lang="en-IN" sz="1400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5DD6407-1D16-29A3-55E9-441CFCC51479}"/>
              </a:ext>
            </a:extLst>
          </p:cNvPr>
          <p:cNvSpPr/>
          <p:nvPr/>
        </p:nvSpPr>
        <p:spPr>
          <a:xfrm>
            <a:off x="3421629" y="3789216"/>
            <a:ext cx="2718223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F056CC0-FE11-CD8A-6281-E32061965123}"/>
              </a:ext>
            </a:extLst>
          </p:cNvPr>
          <p:cNvSpPr/>
          <p:nvPr/>
        </p:nvSpPr>
        <p:spPr>
          <a:xfrm>
            <a:off x="2405153" y="4282629"/>
            <a:ext cx="940798" cy="145371"/>
          </a:xfrm>
          <a:custGeom>
            <a:avLst/>
            <a:gdLst>
              <a:gd name="connsiteX0" fmla="*/ 0 w 1268083"/>
              <a:gd name="connsiteY0" fmla="*/ 646982 h 646982"/>
              <a:gd name="connsiteX1" fmla="*/ 897147 w 1268083"/>
              <a:gd name="connsiteY1" fmla="*/ 448574 h 646982"/>
              <a:gd name="connsiteX2" fmla="*/ 1268083 w 1268083"/>
              <a:gd name="connsiteY2" fmla="*/ 0 h 64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68083" h="646982">
                <a:moveTo>
                  <a:pt x="0" y="646982"/>
                </a:moveTo>
                <a:cubicBezTo>
                  <a:pt x="342900" y="601693"/>
                  <a:pt x="685800" y="556404"/>
                  <a:pt x="897147" y="448574"/>
                </a:cubicBezTo>
                <a:cubicBezTo>
                  <a:pt x="1108494" y="340744"/>
                  <a:pt x="1188288" y="170372"/>
                  <a:pt x="1268083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CAAFE02-4386-DEB5-0C69-FC1FF318F6E1}"/>
              </a:ext>
            </a:extLst>
          </p:cNvPr>
          <p:cNvSpPr/>
          <p:nvPr/>
        </p:nvSpPr>
        <p:spPr>
          <a:xfrm>
            <a:off x="4174091" y="1934857"/>
            <a:ext cx="251678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88DAF9-A7EA-55C2-C37C-F9DA44B10383}"/>
              </a:ext>
            </a:extLst>
          </p:cNvPr>
          <p:cNvSpPr txBox="1"/>
          <p:nvPr/>
        </p:nvSpPr>
        <p:spPr>
          <a:xfrm>
            <a:off x="4221568" y="1977735"/>
            <a:ext cx="2469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Input Lane Factors for more than one lane loadings</a:t>
            </a:r>
            <a:endParaRPr lang="en-IN" sz="1400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2F2930-CABB-4B52-7A52-BAF6F9303021}"/>
              </a:ext>
            </a:extLst>
          </p:cNvPr>
          <p:cNvSpPr/>
          <p:nvPr/>
        </p:nvSpPr>
        <p:spPr>
          <a:xfrm>
            <a:off x="7394424" y="5963777"/>
            <a:ext cx="2787801" cy="640223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D6A5F4-CBF4-CD94-440B-7AAC7C8768B7}"/>
              </a:ext>
            </a:extLst>
          </p:cNvPr>
          <p:cNvSpPr txBox="1"/>
          <p:nvPr/>
        </p:nvSpPr>
        <p:spPr>
          <a:xfrm>
            <a:off x="7441900" y="6006655"/>
            <a:ext cx="2740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Create any combination for the loads for the Trains Loads</a:t>
            </a:r>
            <a:endParaRPr lang="en-IN" sz="140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FA821EB-F912-9D1C-E861-566F7665BF20}"/>
              </a:ext>
            </a:extLst>
          </p:cNvPr>
          <p:cNvSpPr/>
          <p:nvPr/>
        </p:nvSpPr>
        <p:spPr>
          <a:xfrm flipH="1" flipV="1">
            <a:off x="6139852" y="2586710"/>
            <a:ext cx="595160" cy="663269"/>
          </a:xfrm>
          <a:custGeom>
            <a:avLst/>
            <a:gdLst>
              <a:gd name="connsiteX0" fmla="*/ 0 w 1034258"/>
              <a:gd name="connsiteY0" fmla="*/ 0 h 785003"/>
              <a:gd name="connsiteX1" fmla="*/ 957532 w 1034258"/>
              <a:gd name="connsiteY1" fmla="*/ 138022 h 785003"/>
              <a:gd name="connsiteX2" fmla="*/ 905773 w 1034258"/>
              <a:gd name="connsiteY2" fmla="*/ 785003 h 785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4258" h="785003">
                <a:moveTo>
                  <a:pt x="0" y="0"/>
                </a:moveTo>
                <a:cubicBezTo>
                  <a:pt x="403285" y="3594"/>
                  <a:pt x="806570" y="7188"/>
                  <a:pt x="957532" y="138022"/>
                </a:cubicBezTo>
                <a:cubicBezTo>
                  <a:pt x="1108494" y="268856"/>
                  <a:pt x="1007133" y="526929"/>
                  <a:pt x="905773" y="785003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BBBB402-3B1D-4E0D-0E27-E4B5D10CF2DC}"/>
              </a:ext>
            </a:extLst>
          </p:cNvPr>
          <p:cNvSpPr/>
          <p:nvPr/>
        </p:nvSpPr>
        <p:spPr>
          <a:xfrm>
            <a:off x="338040" y="2325996"/>
            <a:ext cx="2067113" cy="757157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FD22294-1E3E-2D54-A021-CA5D796CDBB2}"/>
              </a:ext>
            </a:extLst>
          </p:cNvPr>
          <p:cNvSpPr/>
          <p:nvPr/>
        </p:nvSpPr>
        <p:spPr>
          <a:xfrm>
            <a:off x="3308199" y="2820023"/>
            <a:ext cx="1520437" cy="369333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0EBE82-C2FB-D618-0D37-D88D62E5F153}"/>
              </a:ext>
            </a:extLst>
          </p:cNvPr>
          <p:cNvSpPr txBox="1"/>
          <p:nvPr/>
        </p:nvSpPr>
        <p:spPr>
          <a:xfrm>
            <a:off x="3355676" y="2862901"/>
            <a:ext cx="2401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Lane Definitions</a:t>
            </a:r>
            <a:endParaRPr lang="en-IN" sz="14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8B8F409-BFD4-8BC5-0297-6BA598F79128}"/>
              </a:ext>
            </a:extLst>
          </p:cNvPr>
          <p:cNvSpPr/>
          <p:nvPr/>
        </p:nvSpPr>
        <p:spPr>
          <a:xfrm>
            <a:off x="2447925" y="2481737"/>
            <a:ext cx="1276350" cy="318613"/>
          </a:xfrm>
          <a:custGeom>
            <a:avLst/>
            <a:gdLst>
              <a:gd name="connsiteX0" fmla="*/ 0 w 1276350"/>
              <a:gd name="connsiteY0" fmla="*/ 80488 h 318613"/>
              <a:gd name="connsiteX1" fmla="*/ 733425 w 1276350"/>
              <a:gd name="connsiteY1" fmla="*/ 13813 h 318613"/>
              <a:gd name="connsiteX2" fmla="*/ 1276350 w 1276350"/>
              <a:gd name="connsiteY2" fmla="*/ 318613 h 31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6350" h="318613">
                <a:moveTo>
                  <a:pt x="0" y="80488"/>
                </a:moveTo>
                <a:cubicBezTo>
                  <a:pt x="260350" y="27307"/>
                  <a:pt x="520700" y="-25874"/>
                  <a:pt x="733425" y="13813"/>
                </a:cubicBezTo>
                <a:cubicBezTo>
                  <a:pt x="946150" y="53500"/>
                  <a:pt x="1111250" y="186056"/>
                  <a:pt x="1276350" y="318613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AC5C646-BF7A-33D4-AA65-445A61EDB998}"/>
              </a:ext>
            </a:extLst>
          </p:cNvPr>
          <p:cNvSpPr/>
          <p:nvPr/>
        </p:nvSpPr>
        <p:spPr>
          <a:xfrm>
            <a:off x="9115425" y="2952750"/>
            <a:ext cx="1066800" cy="2924175"/>
          </a:xfrm>
          <a:custGeom>
            <a:avLst/>
            <a:gdLst>
              <a:gd name="connsiteX0" fmla="*/ 0 w 1066800"/>
              <a:gd name="connsiteY0" fmla="*/ 2924175 h 2924175"/>
              <a:gd name="connsiteX1" fmla="*/ 438150 w 1066800"/>
              <a:gd name="connsiteY1" fmla="*/ 714375 h 2924175"/>
              <a:gd name="connsiteX2" fmla="*/ 1066800 w 1066800"/>
              <a:gd name="connsiteY2" fmla="*/ 0 h 292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800" h="2924175">
                <a:moveTo>
                  <a:pt x="0" y="2924175"/>
                </a:moveTo>
                <a:cubicBezTo>
                  <a:pt x="130175" y="2062956"/>
                  <a:pt x="260350" y="1201737"/>
                  <a:pt x="438150" y="714375"/>
                </a:cubicBezTo>
                <a:cubicBezTo>
                  <a:pt x="615950" y="227012"/>
                  <a:pt x="841375" y="113506"/>
                  <a:pt x="1066800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2" name="Text Box 58">
            <a:extLst>
              <a:ext uri="{FF2B5EF4-FFF2-40B4-BE49-F238E27FC236}">
                <a16:creationId xmlns:a16="http://schemas.microsoft.com/office/drawing/2014/main" id="{A0555F7B-D0AC-1ECC-FCF2-7CD7030FD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3685" y="-39318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</p:spTree>
    <p:extLst>
      <p:ext uri="{BB962C8B-B14F-4D97-AF65-F5344CB8AC3E}">
        <p14:creationId xmlns:p14="http://schemas.microsoft.com/office/powerpoint/2010/main" val="6558715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/>
      <p:bldP spid="14" grpId="0" animBg="1"/>
      <p:bldP spid="15" grpId="0" animBg="1"/>
      <p:bldP spid="16" grpId="0" animBg="1"/>
      <p:bldP spid="18" grpId="0"/>
      <p:bldP spid="19" grpId="0" animBg="1"/>
      <p:bldP spid="20" grpId="0"/>
      <p:bldP spid="21" grpId="0" animBg="1"/>
      <p:bldP spid="3" grpId="0" animBg="1"/>
      <p:bldP spid="7" grpId="0" animBg="1"/>
      <p:bldP spid="8" grpId="0"/>
      <p:bldP spid="11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D7C89-DCDB-7EA5-A4C2-26D751969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A6B0FC-0D0E-9354-5D45-0E7BFACB9294}"/>
              </a:ext>
            </a:extLst>
          </p:cNvPr>
          <p:cNvSpPr txBox="1"/>
          <p:nvPr/>
        </p:nvSpPr>
        <p:spPr>
          <a:xfrm>
            <a:off x="2412997" y="2737209"/>
            <a:ext cx="8011303" cy="6919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Steps for Definition of Vehicle</a:t>
            </a:r>
          </a:p>
        </p:txBody>
      </p:sp>
    </p:spTree>
    <p:extLst>
      <p:ext uri="{BB962C8B-B14F-4D97-AF65-F5344CB8AC3E}">
        <p14:creationId xmlns:p14="http://schemas.microsoft.com/office/powerpoint/2010/main" val="2660115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EE0F5-0FEA-8C61-FFC3-0D6D7CD91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509DDA5B-5D87-0800-2A75-2DFCD2F61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E50629-9704-8D4C-ADCD-FC1CE48F3D1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"/>
          <a:stretch>
            <a:fillRect/>
          </a:stretch>
        </p:blipFill>
        <p:spPr>
          <a:xfrm>
            <a:off x="0" y="533400"/>
            <a:ext cx="12192000" cy="632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55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EB6E7-0093-3ED9-B62E-DA1CA8E09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F6D8AA02-B048-DB4A-2A0F-8835CD2FA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EC075E-55B8-D76C-1ABB-6E93399B2A3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8"/>
            <a:ext cx="12192000" cy="616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29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11BD6-4469-FA90-0A6B-DDF4EFF06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A2A412-2D94-D21F-4528-1DCC5B2FF1BC}"/>
              </a:ext>
            </a:extLst>
          </p:cNvPr>
          <p:cNvSpPr txBox="1"/>
          <p:nvPr/>
        </p:nvSpPr>
        <p:spPr>
          <a:xfrm>
            <a:off x="2412997" y="2737209"/>
            <a:ext cx="8011303" cy="6919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Steps for Definition of Lane</a:t>
            </a:r>
          </a:p>
        </p:txBody>
      </p:sp>
    </p:spTree>
    <p:extLst>
      <p:ext uri="{BB962C8B-B14F-4D97-AF65-F5344CB8AC3E}">
        <p14:creationId xmlns:p14="http://schemas.microsoft.com/office/powerpoint/2010/main" val="18245387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0666A-5CD5-40BA-3F5B-D3A5846F5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CA4DE291-C924-DB7C-374C-1263FC0B9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3D32B0-2C02-B8B5-8FF6-56B02980F9A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7784"/>
            <a:ext cx="12192000" cy="630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06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81F99-2AD1-F4AB-FD3E-2E4D22518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AF619828-18AC-5CF8-A430-5FA6DCE60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7953" y="0"/>
            <a:ext cx="6762790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Network Rail Live Loads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3DC6B5-F7B1-DC4A-2294-DD2DB2761811}"/>
              </a:ext>
            </a:extLst>
          </p:cNvPr>
          <p:cNvSpPr txBox="1"/>
          <p:nvPr/>
        </p:nvSpPr>
        <p:spPr>
          <a:xfrm>
            <a:off x="169332" y="1011603"/>
            <a:ext cx="9186335" cy="3795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>
                <a:latin typeface="Roboto" panose="02000000000000000000" pitchFamily="2" charset="0"/>
                <a:ea typeface="Roboto" panose="02000000000000000000" pitchFamily="2" charset="0"/>
              </a:rPr>
              <a:t>Assessment Live Load and Level of Assessment</a:t>
            </a:r>
          </a:p>
          <a:p>
            <a:pPr>
              <a:lnSpc>
                <a:spcPct val="150000"/>
              </a:lnSpc>
            </a:pPr>
            <a:r>
              <a:rPr lang="en-US" sz="1400" i="1">
                <a:latin typeface="Roboto" panose="02000000000000000000" pitchFamily="2" charset="0"/>
                <a:ea typeface="Roboto" panose="02000000000000000000" pitchFamily="2" charset="0"/>
              </a:rPr>
              <a:t>Assessment Objective – To determine load carrying capacity in terms of live load and speed</a:t>
            </a:r>
          </a:p>
          <a:p>
            <a:pPr>
              <a:lnSpc>
                <a:spcPct val="150000"/>
              </a:lnSpc>
            </a:pPr>
            <a:endParaRPr lang="en-US" sz="16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400" i="1">
                <a:latin typeface="Roboto" panose="02000000000000000000" pitchFamily="2" charset="0"/>
                <a:ea typeface="Roboto" panose="02000000000000000000" pitchFamily="2" charset="0"/>
              </a:rPr>
              <a:t>Rail Traffic Loadings (1.5.3 – NR/GN/CIV/025)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400" b="1">
                <a:latin typeface="Roboto" panose="02000000000000000000" pitchFamily="2" charset="0"/>
                <a:ea typeface="Roboto" panose="02000000000000000000" pitchFamily="2" charset="0"/>
              </a:rPr>
              <a:t>Route Availability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>
                <a:latin typeface="Roboto" panose="02000000000000000000" pitchFamily="2" charset="0"/>
                <a:ea typeface="Roboto" panose="02000000000000000000" pitchFamily="2" charset="0"/>
              </a:rPr>
              <a:t>In terms of BSUs of Type </a:t>
            </a:r>
            <a:r>
              <a:rPr lang="en-US" sz="1400" i="1">
                <a:latin typeface="Roboto" panose="02000000000000000000" pitchFamily="2" charset="0"/>
                <a:ea typeface="Roboto" panose="02000000000000000000" pitchFamily="2" charset="0"/>
              </a:rPr>
              <a:t>RAI Loading </a:t>
            </a:r>
            <a:r>
              <a:rPr lang="en-US" sz="1400">
                <a:latin typeface="Roboto" panose="02000000000000000000" pitchFamily="2" charset="0"/>
                <a:ea typeface="Roboto" panose="02000000000000000000" pitchFamily="2" charset="0"/>
              </a:rPr>
              <a:t>at permissible speed </a:t>
            </a:r>
          </a:p>
          <a:p>
            <a:pPr lvl="1">
              <a:lnSpc>
                <a:spcPct val="150000"/>
              </a:lnSpc>
            </a:pPr>
            <a:r>
              <a:rPr lang="en-US" sz="1400">
                <a:latin typeface="Roboto" panose="02000000000000000000" pitchFamily="2" charset="0"/>
                <a:ea typeface="Roboto" panose="02000000000000000000" pitchFamily="2" charset="0"/>
              </a:rPr>
              <a:t>(other speeds if Capacity &lt; RA10)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1400" b="1">
                <a:latin typeface="Roboto" panose="02000000000000000000" pitchFamily="2" charset="0"/>
                <a:ea typeface="Roboto" panose="02000000000000000000" pitchFamily="2" charset="0"/>
              </a:rPr>
              <a:t>Wagons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>
                <a:latin typeface="Roboto" panose="02000000000000000000" pitchFamily="2" charset="0"/>
                <a:ea typeface="Roboto" panose="02000000000000000000" pitchFamily="2" charset="0"/>
              </a:rPr>
              <a:t>All structures need to be assessed for carrying </a:t>
            </a:r>
            <a:r>
              <a:rPr lang="en-US" sz="1400" i="1">
                <a:latin typeface="Roboto" panose="02000000000000000000" pitchFamily="2" charset="0"/>
                <a:ea typeface="Roboto" panose="02000000000000000000" pitchFamily="2" charset="0"/>
              </a:rPr>
              <a:t>D4 Wagons</a:t>
            </a:r>
            <a:r>
              <a:rPr lang="en-US" sz="1400">
                <a:latin typeface="Roboto" panose="02000000000000000000" pitchFamily="2" charset="0"/>
                <a:ea typeface="Roboto" panose="02000000000000000000" pitchFamily="2" charset="0"/>
              </a:rPr>
              <a:t> in accordance with UIC 700-O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14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F8BE05-E660-3E8D-C8C3-31C9FA402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32" y="4379138"/>
            <a:ext cx="5057143" cy="2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213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A0135-917D-5624-CAA3-F36A6B51F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BD33A77A-FB34-4287-D5BE-A95B28368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ACE7E2-EB71-2F2C-1A17-1FD91DF952F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8"/>
            <a:ext cx="12192000" cy="62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261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B33BE-ACB0-AB36-A15B-BCBF26A2C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9B5F02-E128-D581-7134-C33B0AD803D1}"/>
              </a:ext>
            </a:extLst>
          </p:cNvPr>
          <p:cNvSpPr txBox="1"/>
          <p:nvPr/>
        </p:nvSpPr>
        <p:spPr>
          <a:xfrm>
            <a:off x="971551" y="2737043"/>
            <a:ext cx="10038537" cy="6919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Steps for Definition of Moving Load Case</a:t>
            </a:r>
          </a:p>
        </p:txBody>
      </p:sp>
    </p:spTree>
    <p:extLst>
      <p:ext uri="{BB962C8B-B14F-4D97-AF65-F5344CB8AC3E}">
        <p14:creationId xmlns:p14="http://schemas.microsoft.com/office/powerpoint/2010/main" val="1031308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5D237-559B-B7B1-3ADC-DAC477E1F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F6299132-9DDC-FC32-F19E-16B2B6C89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21128E-C4CA-7D6F-C2F5-F53A108F273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8"/>
            <a:ext cx="12192000" cy="616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467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C4EA4-A8A3-A07E-7FB3-967E1BE43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5A3C5B8C-34C3-B3B4-1D30-2AC49A792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4075AF-D918-59F5-F240-04F1A35EC583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3002" y="639069"/>
            <a:ext cx="12225002" cy="62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51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83DCF-AE66-4E2A-4CC6-DC5CDBE1B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621C7D-9280-2759-29D1-DE129664C677}"/>
              </a:ext>
            </a:extLst>
          </p:cNvPr>
          <p:cNvSpPr txBox="1"/>
          <p:nvPr/>
        </p:nvSpPr>
        <p:spPr>
          <a:xfrm>
            <a:off x="1925592" y="2737209"/>
            <a:ext cx="8066222" cy="13893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Assessment Parameters and Reporting in CIVIL NX</a:t>
            </a:r>
          </a:p>
        </p:txBody>
      </p:sp>
    </p:spTree>
    <p:extLst>
      <p:ext uri="{BB962C8B-B14F-4D97-AF65-F5344CB8AC3E}">
        <p14:creationId xmlns:p14="http://schemas.microsoft.com/office/powerpoint/2010/main" val="1330330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0F28EFD-5ACE-1280-BB83-FA1D5CC9B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24" y="1115115"/>
            <a:ext cx="6935497" cy="4834803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" name="Text Box 58">
            <a:extLst>
              <a:ext uri="{FF2B5EF4-FFF2-40B4-BE49-F238E27FC236}">
                <a16:creationId xmlns:a16="http://schemas.microsoft.com/office/drawing/2014/main" id="{E9EBFC56-D883-BBD1-7666-8711952EC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6725" y="84219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Assessment Load Combinations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84CCFBA-DBAD-4E87-B8AD-D1AE35BDE959}"/>
              </a:ext>
            </a:extLst>
          </p:cNvPr>
          <p:cNvSpPr/>
          <p:nvPr/>
        </p:nvSpPr>
        <p:spPr>
          <a:xfrm>
            <a:off x="258792" y="1431986"/>
            <a:ext cx="4201065" cy="836761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30EC78D-F8E4-E0AF-94D2-F63D6C1FA40A}"/>
              </a:ext>
            </a:extLst>
          </p:cNvPr>
          <p:cNvSpPr/>
          <p:nvPr/>
        </p:nvSpPr>
        <p:spPr>
          <a:xfrm>
            <a:off x="4666891" y="1415637"/>
            <a:ext cx="2286000" cy="836761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ECDE9B-553E-434E-C674-0BBAED89B85F}"/>
              </a:ext>
            </a:extLst>
          </p:cNvPr>
          <p:cNvSpPr txBox="1"/>
          <p:nvPr/>
        </p:nvSpPr>
        <p:spPr>
          <a:xfrm>
            <a:off x="8404285" y="1572547"/>
            <a:ext cx="2477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Provide load factors quickly according to combinations</a:t>
            </a:r>
            <a:endParaRPr lang="en-IN" sz="1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161AA62-6A45-B3E6-28FB-16AA13D130F6}"/>
              </a:ext>
            </a:extLst>
          </p:cNvPr>
          <p:cNvSpPr/>
          <p:nvPr/>
        </p:nvSpPr>
        <p:spPr>
          <a:xfrm>
            <a:off x="8404285" y="1522136"/>
            <a:ext cx="2388082" cy="64139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5A4CA3-9E0F-2050-E3AC-7EE4E4C0F957}"/>
              </a:ext>
            </a:extLst>
          </p:cNvPr>
          <p:cNvSpPr txBox="1"/>
          <p:nvPr/>
        </p:nvSpPr>
        <p:spPr>
          <a:xfrm>
            <a:off x="1365131" y="3839005"/>
            <a:ext cx="2309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Create different load combinations as per ULS</a:t>
            </a:r>
            <a:endParaRPr lang="en-IN" sz="14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4EF9446-F40A-1BC0-B3E7-21E89F7F2089}"/>
              </a:ext>
            </a:extLst>
          </p:cNvPr>
          <p:cNvSpPr/>
          <p:nvPr/>
        </p:nvSpPr>
        <p:spPr>
          <a:xfrm>
            <a:off x="1286772" y="3663552"/>
            <a:ext cx="2388082" cy="89156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1FAA9E-0F87-6128-3A1E-0682026C2C2C}"/>
              </a:ext>
            </a:extLst>
          </p:cNvPr>
          <p:cNvSpPr txBox="1"/>
          <p:nvPr/>
        </p:nvSpPr>
        <p:spPr>
          <a:xfrm>
            <a:off x="8404285" y="4727024"/>
            <a:ext cx="23097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Connect already defined Moving Load and provide gamma_fl accordingly</a:t>
            </a:r>
            <a:endParaRPr lang="en-IN" sz="140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EB8B29B-4E73-7A4A-4F7D-EB294F24F9C4}"/>
              </a:ext>
            </a:extLst>
          </p:cNvPr>
          <p:cNvSpPr/>
          <p:nvPr/>
        </p:nvSpPr>
        <p:spPr>
          <a:xfrm>
            <a:off x="8325926" y="4641266"/>
            <a:ext cx="2388082" cy="89156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4B0AB73-17DB-FB78-5056-1720BBE8E511}"/>
              </a:ext>
            </a:extLst>
          </p:cNvPr>
          <p:cNvSpPr/>
          <p:nvPr/>
        </p:nvSpPr>
        <p:spPr>
          <a:xfrm>
            <a:off x="4552592" y="4738944"/>
            <a:ext cx="2737729" cy="836761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4BFF739-6F36-06B0-9986-7786424C8F2B}"/>
              </a:ext>
            </a:extLst>
          </p:cNvPr>
          <p:cNvSpPr/>
          <p:nvPr/>
        </p:nvSpPr>
        <p:spPr>
          <a:xfrm>
            <a:off x="2020098" y="2329132"/>
            <a:ext cx="403925" cy="1268083"/>
          </a:xfrm>
          <a:custGeom>
            <a:avLst/>
            <a:gdLst>
              <a:gd name="connsiteX0" fmla="*/ 403925 w 403925"/>
              <a:gd name="connsiteY0" fmla="*/ 1268083 h 1268083"/>
              <a:gd name="connsiteX1" fmla="*/ 32989 w 403925"/>
              <a:gd name="connsiteY1" fmla="*/ 534838 h 1268083"/>
              <a:gd name="connsiteX2" fmla="*/ 41615 w 403925"/>
              <a:gd name="connsiteY2" fmla="*/ 0 h 1268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3925" h="1268083">
                <a:moveTo>
                  <a:pt x="403925" y="1268083"/>
                </a:moveTo>
                <a:cubicBezTo>
                  <a:pt x="248649" y="1007134"/>
                  <a:pt x="93374" y="746185"/>
                  <a:pt x="32989" y="534838"/>
                </a:cubicBezTo>
                <a:cubicBezTo>
                  <a:pt x="-27396" y="323491"/>
                  <a:pt x="7109" y="161745"/>
                  <a:pt x="41615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FD14735-637A-2C40-FF03-774085BD5E36}"/>
              </a:ext>
            </a:extLst>
          </p:cNvPr>
          <p:cNvSpPr/>
          <p:nvPr/>
        </p:nvSpPr>
        <p:spPr>
          <a:xfrm>
            <a:off x="7039155" y="1508643"/>
            <a:ext cx="1242203" cy="311531"/>
          </a:xfrm>
          <a:custGeom>
            <a:avLst/>
            <a:gdLst>
              <a:gd name="connsiteX0" fmla="*/ 0 w 1242203"/>
              <a:gd name="connsiteY0" fmla="*/ 311531 h 311531"/>
              <a:gd name="connsiteX1" fmla="*/ 569343 w 1242203"/>
              <a:gd name="connsiteY1" fmla="*/ 9606 h 311531"/>
              <a:gd name="connsiteX2" fmla="*/ 1242203 w 1242203"/>
              <a:gd name="connsiteY2" fmla="*/ 104497 h 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2203" h="311531">
                <a:moveTo>
                  <a:pt x="0" y="311531"/>
                </a:moveTo>
                <a:cubicBezTo>
                  <a:pt x="181154" y="177821"/>
                  <a:pt x="362309" y="44112"/>
                  <a:pt x="569343" y="9606"/>
                </a:cubicBezTo>
                <a:cubicBezTo>
                  <a:pt x="776377" y="-24900"/>
                  <a:pt x="1009290" y="39798"/>
                  <a:pt x="1242203" y="104497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6122DA4-CB8E-7251-0D97-53A50384E6BA}"/>
              </a:ext>
            </a:extLst>
          </p:cNvPr>
          <p:cNvSpPr/>
          <p:nvPr/>
        </p:nvSpPr>
        <p:spPr>
          <a:xfrm>
            <a:off x="6836433" y="4696067"/>
            <a:ext cx="1444925" cy="128835"/>
          </a:xfrm>
          <a:custGeom>
            <a:avLst/>
            <a:gdLst>
              <a:gd name="connsiteX0" fmla="*/ 0 w 1302588"/>
              <a:gd name="connsiteY0" fmla="*/ 575411 h 575411"/>
              <a:gd name="connsiteX1" fmla="*/ 707366 w 1302588"/>
              <a:gd name="connsiteY1" fmla="*/ 6067 h 575411"/>
              <a:gd name="connsiteX2" fmla="*/ 1302588 w 1302588"/>
              <a:gd name="connsiteY2" fmla="*/ 325245 h 57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2588" h="575411">
                <a:moveTo>
                  <a:pt x="0" y="575411"/>
                </a:moveTo>
                <a:cubicBezTo>
                  <a:pt x="245134" y="311586"/>
                  <a:pt x="490268" y="47761"/>
                  <a:pt x="707366" y="6067"/>
                </a:cubicBezTo>
                <a:cubicBezTo>
                  <a:pt x="924464" y="-35627"/>
                  <a:pt x="1113526" y="144809"/>
                  <a:pt x="1302588" y="325245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876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B25B8-EE81-F1A4-CD9B-6E54BE5E0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1E0F42F-5AA8-5042-A330-AEC37022F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27" y="2498119"/>
            <a:ext cx="2378877" cy="33502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59514-D8E1-EC51-00FC-54D8E5243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147" y="1204477"/>
            <a:ext cx="2291413" cy="3858890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" name="Text Box 58">
            <a:extLst>
              <a:ext uri="{FF2B5EF4-FFF2-40B4-BE49-F238E27FC236}">
                <a16:creationId xmlns:a16="http://schemas.microsoft.com/office/drawing/2014/main" id="{D4CF12FD-9D27-2B4B-13CD-19C8319D6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3218" y="13732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Factors for Assessment Checks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092141-5AB9-5171-D429-69D160EF7F25}"/>
              </a:ext>
            </a:extLst>
          </p:cNvPr>
          <p:cNvSpPr txBox="1"/>
          <p:nvPr/>
        </p:nvSpPr>
        <p:spPr>
          <a:xfrm>
            <a:off x="2843839" y="4946935"/>
            <a:ext cx="2586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Manual Inputs for k2 and k3</a:t>
            </a:r>
            <a:endParaRPr lang="en-IN" sz="14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2C62B9F-5551-2672-B640-634C03BFB4E3}"/>
              </a:ext>
            </a:extLst>
          </p:cNvPr>
          <p:cNvSpPr/>
          <p:nvPr/>
        </p:nvSpPr>
        <p:spPr>
          <a:xfrm>
            <a:off x="2765480" y="4904057"/>
            <a:ext cx="2586042" cy="350656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151A8-045A-DD3D-632A-1569F33A5B67}"/>
              </a:ext>
            </a:extLst>
          </p:cNvPr>
          <p:cNvSpPr txBox="1"/>
          <p:nvPr/>
        </p:nvSpPr>
        <p:spPr>
          <a:xfrm>
            <a:off x="3923668" y="1796936"/>
            <a:ext cx="2309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Select Assessment Code</a:t>
            </a:r>
            <a:endParaRPr lang="en-IN" sz="14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FB39237-6CE4-2829-5E02-D65C9268512B}"/>
              </a:ext>
            </a:extLst>
          </p:cNvPr>
          <p:cNvSpPr/>
          <p:nvPr/>
        </p:nvSpPr>
        <p:spPr>
          <a:xfrm>
            <a:off x="3845309" y="1747642"/>
            <a:ext cx="2388082" cy="44693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3C3DD9-F259-E5E0-D462-8292F9BA78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02" y="939365"/>
            <a:ext cx="2407957" cy="14326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1BDAD3-839B-0848-888F-0E7A4C7ADA58}"/>
              </a:ext>
            </a:extLst>
          </p:cNvPr>
          <p:cNvSpPr txBox="1"/>
          <p:nvPr/>
        </p:nvSpPr>
        <p:spPr>
          <a:xfrm>
            <a:off x="6302830" y="2992692"/>
            <a:ext cx="2388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Control material factors as per manual inputs too</a:t>
            </a:r>
            <a:endParaRPr lang="en-IN" sz="14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3C9FD07-0924-5598-A544-3FBDEF97351F}"/>
              </a:ext>
            </a:extLst>
          </p:cNvPr>
          <p:cNvSpPr/>
          <p:nvPr/>
        </p:nvSpPr>
        <p:spPr>
          <a:xfrm>
            <a:off x="6224471" y="2949813"/>
            <a:ext cx="2388082" cy="664316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69BEB9-ED6F-A929-0CC0-83B75FB4E79F}"/>
              </a:ext>
            </a:extLst>
          </p:cNvPr>
          <p:cNvSpPr/>
          <p:nvPr/>
        </p:nvSpPr>
        <p:spPr>
          <a:xfrm>
            <a:off x="1038739" y="1009629"/>
            <a:ext cx="2177116" cy="139542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1FD83C-533B-938E-8BE3-9C97033D61A5}"/>
              </a:ext>
            </a:extLst>
          </p:cNvPr>
          <p:cNvSpPr/>
          <p:nvPr/>
        </p:nvSpPr>
        <p:spPr>
          <a:xfrm>
            <a:off x="268492" y="4904057"/>
            <a:ext cx="2177116" cy="71140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9C5B6E9-CF58-FCCC-A721-A8BE9BF2E83D}"/>
              </a:ext>
            </a:extLst>
          </p:cNvPr>
          <p:cNvSpPr/>
          <p:nvPr/>
        </p:nvSpPr>
        <p:spPr>
          <a:xfrm>
            <a:off x="10165869" y="1578962"/>
            <a:ext cx="948213" cy="323999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D22BDD4-00E1-0564-E89C-5E94520FCEA6}"/>
              </a:ext>
            </a:extLst>
          </p:cNvPr>
          <p:cNvSpPr/>
          <p:nvPr/>
        </p:nvSpPr>
        <p:spPr>
          <a:xfrm>
            <a:off x="3200400" y="1388853"/>
            <a:ext cx="957532" cy="345056"/>
          </a:xfrm>
          <a:custGeom>
            <a:avLst/>
            <a:gdLst>
              <a:gd name="connsiteX0" fmla="*/ 0 w 957532"/>
              <a:gd name="connsiteY0" fmla="*/ 0 h 345056"/>
              <a:gd name="connsiteX1" fmla="*/ 543464 w 957532"/>
              <a:gd name="connsiteY1" fmla="*/ 77638 h 345056"/>
              <a:gd name="connsiteX2" fmla="*/ 957532 w 957532"/>
              <a:gd name="connsiteY2" fmla="*/ 345056 h 34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7532" h="345056">
                <a:moveTo>
                  <a:pt x="0" y="0"/>
                </a:moveTo>
                <a:cubicBezTo>
                  <a:pt x="191937" y="10064"/>
                  <a:pt x="383875" y="20129"/>
                  <a:pt x="543464" y="77638"/>
                </a:cubicBezTo>
                <a:cubicBezTo>
                  <a:pt x="703053" y="135147"/>
                  <a:pt x="887083" y="309113"/>
                  <a:pt x="957532" y="345056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64F69BA-0394-83C9-9C3F-2651F306D7F2}"/>
              </a:ext>
            </a:extLst>
          </p:cNvPr>
          <p:cNvSpPr/>
          <p:nvPr/>
        </p:nvSpPr>
        <p:spPr>
          <a:xfrm>
            <a:off x="2082919" y="4443387"/>
            <a:ext cx="1552411" cy="456078"/>
          </a:xfrm>
          <a:custGeom>
            <a:avLst/>
            <a:gdLst>
              <a:gd name="connsiteX0" fmla="*/ 0 w 1017917"/>
              <a:gd name="connsiteY0" fmla="*/ 595579 h 595579"/>
              <a:gd name="connsiteX1" fmla="*/ 828136 w 1017917"/>
              <a:gd name="connsiteY1" fmla="*/ 356 h 595579"/>
              <a:gd name="connsiteX2" fmla="*/ 1017917 w 1017917"/>
              <a:gd name="connsiteY2" fmla="*/ 526568 h 59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7917" h="595579">
                <a:moveTo>
                  <a:pt x="0" y="595579"/>
                </a:moveTo>
                <a:cubicBezTo>
                  <a:pt x="329241" y="303718"/>
                  <a:pt x="658483" y="11858"/>
                  <a:pt x="828136" y="356"/>
                </a:cubicBezTo>
                <a:cubicBezTo>
                  <a:pt x="997789" y="-11146"/>
                  <a:pt x="1007853" y="257711"/>
                  <a:pt x="1017917" y="526568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60D638B-7520-AAC4-9C12-175DECC0B15D}"/>
              </a:ext>
            </a:extLst>
          </p:cNvPr>
          <p:cNvSpPr/>
          <p:nvPr/>
        </p:nvSpPr>
        <p:spPr>
          <a:xfrm>
            <a:off x="8699379" y="2647971"/>
            <a:ext cx="1466491" cy="681486"/>
          </a:xfrm>
          <a:custGeom>
            <a:avLst/>
            <a:gdLst>
              <a:gd name="connsiteX0" fmla="*/ 0 w 1466491"/>
              <a:gd name="connsiteY0" fmla="*/ 681486 h 681486"/>
              <a:gd name="connsiteX1" fmla="*/ 655608 w 1466491"/>
              <a:gd name="connsiteY1" fmla="*/ 163901 h 681486"/>
              <a:gd name="connsiteX2" fmla="*/ 1466491 w 1466491"/>
              <a:gd name="connsiteY2" fmla="*/ 0 h 68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66491" h="681486">
                <a:moveTo>
                  <a:pt x="0" y="681486"/>
                </a:moveTo>
                <a:cubicBezTo>
                  <a:pt x="205596" y="479484"/>
                  <a:pt x="411193" y="277482"/>
                  <a:pt x="655608" y="163901"/>
                </a:cubicBezTo>
                <a:cubicBezTo>
                  <a:pt x="900023" y="50320"/>
                  <a:pt x="1183257" y="25160"/>
                  <a:pt x="1466491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771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/>
      <p:bldP spid="9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4F9AF-4D08-79D8-A69F-E96D5884A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15BBEB6-2F2D-E0F1-5BCC-5DD596860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130" y="1022683"/>
            <a:ext cx="5929539" cy="33616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9B77DA-858E-0DD3-BA65-65C2F04CE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130" y="4574735"/>
            <a:ext cx="5890189" cy="210519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7CE025-5D4B-FE7B-2A15-A806FC9D8A44}"/>
              </a:ext>
            </a:extLst>
          </p:cNvPr>
          <p:cNvSpPr txBox="1"/>
          <p:nvPr/>
        </p:nvSpPr>
        <p:spPr>
          <a:xfrm>
            <a:off x="6609990" y="5493381"/>
            <a:ext cx="25543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Control Corrosion depth and modify section properties    accordingly</a:t>
            </a:r>
            <a:endParaRPr lang="en-IN" sz="1400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574E594-5E27-0551-369B-03A843AD979A}"/>
              </a:ext>
            </a:extLst>
          </p:cNvPr>
          <p:cNvSpPr/>
          <p:nvPr/>
        </p:nvSpPr>
        <p:spPr>
          <a:xfrm>
            <a:off x="6609990" y="5450502"/>
            <a:ext cx="2554329" cy="891560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4" name="그림 1">
            <a:extLst>
              <a:ext uri="{FF2B5EF4-FFF2-40B4-BE49-F238E27FC236}">
                <a16:creationId xmlns:a16="http://schemas.microsoft.com/office/drawing/2014/main" id="{7815744B-C05E-46EC-AB84-745FD9447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8066" y="1407498"/>
            <a:ext cx="3634621" cy="33882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B1AB8C5-2000-6AF4-24C7-1F2C598E1589}"/>
              </a:ext>
            </a:extLst>
          </p:cNvPr>
          <p:cNvSpPr txBox="1"/>
          <p:nvPr/>
        </p:nvSpPr>
        <p:spPr>
          <a:xfrm>
            <a:off x="6350119" y="1327143"/>
            <a:ext cx="2396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Can define Transverse and Bearing Stiffeners</a:t>
            </a:r>
            <a:endParaRPr lang="en-IN" sz="14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C8705BE-3518-4AF3-A129-4F991069199E}"/>
              </a:ext>
            </a:extLst>
          </p:cNvPr>
          <p:cNvSpPr/>
          <p:nvPr/>
        </p:nvSpPr>
        <p:spPr>
          <a:xfrm>
            <a:off x="6317770" y="1197982"/>
            <a:ext cx="2309723" cy="781543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F342646-C045-1DBF-3549-6196B8622B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7129" y="2140498"/>
            <a:ext cx="1974652" cy="2393242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549C9FC9-E463-28DB-0F88-5883A83B5894}"/>
              </a:ext>
            </a:extLst>
          </p:cNvPr>
          <p:cNvSpPr/>
          <p:nvPr/>
        </p:nvSpPr>
        <p:spPr>
          <a:xfrm>
            <a:off x="3561876" y="2347832"/>
            <a:ext cx="1259456" cy="71140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418290E-CC32-7201-CA11-193F2AC44236}"/>
              </a:ext>
            </a:extLst>
          </p:cNvPr>
          <p:cNvSpPr/>
          <p:nvPr/>
        </p:nvSpPr>
        <p:spPr>
          <a:xfrm>
            <a:off x="4347713" y="5184881"/>
            <a:ext cx="1850956" cy="104716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B69BF33-94B3-5E2E-956D-A7542A75C5C1}"/>
              </a:ext>
            </a:extLst>
          </p:cNvPr>
          <p:cNvSpPr/>
          <p:nvPr/>
        </p:nvSpPr>
        <p:spPr>
          <a:xfrm>
            <a:off x="4908430" y="1518249"/>
            <a:ext cx="1388853" cy="1095555"/>
          </a:xfrm>
          <a:custGeom>
            <a:avLst/>
            <a:gdLst>
              <a:gd name="connsiteX0" fmla="*/ 0 w 1388853"/>
              <a:gd name="connsiteY0" fmla="*/ 1095555 h 1095555"/>
              <a:gd name="connsiteX1" fmla="*/ 621102 w 1388853"/>
              <a:gd name="connsiteY1" fmla="*/ 232913 h 1095555"/>
              <a:gd name="connsiteX2" fmla="*/ 1388853 w 1388853"/>
              <a:gd name="connsiteY2" fmla="*/ 0 h 109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88853" h="1095555">
                <a:moveTo>
                  <a:pt x="0" y="1095555"/>
                </a:moveTo>
                <a:cubicBezTo>
                  <a:pt x="194813" y="755530"/>
                  <a:pt x="389627" y="415505"/>
                  <a:pt x="621102" y="232913"/>
                </a:cubicBezTo>
                <a:cubicBezTo>
                  <a:pt x="852577" y="50321"/>
                  <a:pt x="1268083" y="31630"/>
                  <a:pt x="1388853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4842B18-C3C2-939D-36C5-EDC16AC8757D}"/>
              </a:ext>
            </a:extLst>
          </p:cNvPr>
          <p:cNvSpPr/>
          <p:nvPr/>
        </p:nvSpPr>
        <p:spPr>
          <a:xfrm>
            <a:off x="5926347" y="5132648"/>
            <a:ext cx="1578634" cy="267488"/>
          </a:xfrm>
          <a:custGeom>
            <a:avLst/>
            <a:gdLst>
              <a:gd name="connsiteX0" fmla="*/ 0 w 1578634"/>
              <a:gd name="connsiteY0" fmla="*/ 86333 h 267488"/>
              <a:gd name="connsiteX1" fmla="*/ 1069676 w 1578634"/>
              <a:gd name="connsiteY1" fmla="*/ 8695 h 267488"/>
              <a:gd name="connsiteX2" fmla="*/ 1578634 w 1578634"/>
              <a:gd name="connsiteY2" fmla="*/ 267488 h 26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8634" h="267488">
                <a:moveTo>
                  <a:pt x="0" y="86333"/>
                </a:moveTo>
                <a:cubicBezTo>
                  <a:pt x="403285" y="32417"/>
                  <a:pt x="806570" y="-21498"/>
                  <a:pt x="1069676" y="8695"/>
                </a:cubicBezTo>
                <a:cubicBezTo>
                  <a:pt x="1332782" y="38887"/>
                  <a:pt x="1455708" y="153187"/>
                  <a:pt x="1578634" y="267488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 Box 58">
            <a:extLst>
              <a:ext uri="{FF2B5EF4-FFF2-40B4-BE49-F238E27FC236}">
                <a16:creationId xmlns:a16="http://schemas.microsoft.com/office/drawing/2014/main" id="{64847BAF-E190-9A12-AA66-80E450B8C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616" y="0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Parameters for Assessment Checks</a:t>
            </a:r>
          </a:p>
        </p:txBody>
      </p:sp>
    </p:spTree>
    <p:extLst>
      <p:ext uri="{BB962C8B-B14F-4D97-AF65-F5344CB8AC3E}">
        <p14:creationId xmlns:p14="http://schemas.microsoft.com/office/powerpoint/2010/main" val="296196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0" grpId="0"/>
      <p:bldP spid="11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E7B36-BF4F-29B5-B186-DEAB5ACD0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116230-D93A-D663-1124-547FA9199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34" y="1108924"/>
            <a:ext cx="1945516" cy="27643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9A6B31-8946-2B3D-2AFD-5C2EDEA28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34" y="4108859"/>
            <a:ext cx="2078227" cy="26694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6F3212-8535-F691-E7AF-5A6D2BEA7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683" y="1059959"/>
            <a:ext cx="2114491" cy="1970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92E0E2-23F0-77DC-5607-8721556F4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3683" y="3521788"/>
            <a:ext cx="1672297" cy="24020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88E2505-10E7-E896-8704-7EE31BA28431}"/>
              </a:ext>
            </a:extLst>
          </p:cNvPr>
          <p:cNvSpPr txBox="1"/>
          <p:nvPr/>
        </p:nvSpPr>
        <p:spPr>
          <a:xfrm>
            <a:off x="3996215" y="3388265"/>
            <a:ext cx="2388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 frame action parameters</a:t>
            </a:r>
            <a:endParaRPr lang="en-IN" sz="14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CAD55E66-691F-CB97-20F0-74521057AD08}"/>
              </a:ext>
            </a:extLst>
          </p:cNvPr>
          <p:cNvSpPr/>
          <p:nvPr/>
        </p:nvSpPr>
        <p:spPr>
          <a:xfrm>
            <a:off x="3917856" y="3204094"/>
            <a:ext cx="2388082" cy="74867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9928E99-63A2-9BDB-B81C-CE29D3D1FB8B}"/>
              </a:ext>
            </a:extLst>
          </p:cNvPr>
          <p:cNvSpPr/>
          <p:nvPr/>
        </p:nvSpPr>
        <p:spPr>
          <a:xfrm>
            <a:off x="377134" y="4108859"/>
            <a:ext cx="1850956" cy="104716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BB6F31B-26D7-EF2E-D05F-D5050E6C6154}"/>
              </a:ext>
            </a:extLst>
          </p:cNvPr>
          <p:cNvSpPr/>
          <p:nvPr/>
        </p:nvSpPr>
        <p:spPr>
          <a:xfrm>
            <a:off x="2153265" y="2538964"/>
            <a:ext cx="1779638" cy="509036"/>
          </a:xfrm>
          <a:custGeom>
            <a:avLst/>
            <a:gdLst>
              <a:gd name="connsiteX0" fmla="*/ 0 w 1779638"/>
              <a:gd name="connsiteY0" fmla="*/ 253397 h 509036"/>
              <a:gd name="connsiteX1" fmla="*/ 1120877 w 1779638"/>
              <a:gd name="connsiteY1" fmla="*/ 7591 h 509036"/>
              <a:gd name="connsiteX2" fmla="*/ 1779638 w 1779638"/>
              <a:gd name="connsiteY2" fmla="*/ 509036 h 509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638" h="509036">
                <a:moveTo>
                  <a:pt x="0" y="253397"/>
                </a:moveTo>
                <a:cubicBezTo>
                  <a:pt x="412135" y="109191"/>
                  <a:pt x="824271" y="-35015"/>
                  <a:pt x="1120877" y="7591"/>
                </a:cubicBezTo>
                <a:cubicBezTo>
                  <a:pt x="1417483" y="50197"/>
                  <a:pt x="1598560" y="279616"/>
                  <a:pt x="1779638" y="509036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ABBEB8F-84B5-80EB-4291-61A3FDC294A1}"/>
              </a:ext>
            </a:extLst>
          </p:cNvPr>
          <p:cNvSpPr/>
          <p:nvPr/>
        </p:nvSpPr>
        <p:spPr>
          <a:xfrm>
            <a:off x="2359742" y="4159045"/>
            <a:ext cx="1936955" cy="748670"/>
          </a:xfrm>
          <a:custGeom>
            <a:avLst/>
            <a:gdLst>
              <a:gd name="connsiteX0" fmla="*/ 0 w 1936955"/>
              <a:gd name="connsiteY0" fmla="*/ 550607 h 748670"/>
              <a:gd name="connsiteX1" fmla="*/ 1120877 w 1936955"/>
              <a:gd name="connsiteY1" fmla="*/ 717755 h 748670"/>
              <a:gd name="connsiteX2" fmla="*/ 1936955 w 1936955"/>
              <a:gd name="connsiteY2" fmla="*/ 0 h 74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6955" h="748670">
                <a:moveTo>
                  <a:pt x="0" y="550607"/>
                </a:moveTo>
                <a:cubicBezTo>
                  <a:pt x="399025" y="680065"/>
                  <a:pt x="798051" y="809523"/>
                  <a:pt x="1120877" y="717755"/>
                </a:cubicBezTo>
                <a:cubicBezTo>
                  <a:pt x="1443703" y="625987"/>
                  <a:pt x="1690329" y="312993"/>
                  <a:pt x="1936955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6BCA26-B079-A748-6749-7818F055B95C}"/>
              </a:ext>
            </a:extLst>
          </p:cNvPr>
          <p:cNvSpPr txBox="1"/>
          <p:nvPr/>
        </p:nvSpPr>
        <p:spPr>
          <a:xfrm>
            <a:off x="5806377" y="1650232"/>
            <a:ext cx="2309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Member Assignments</a:t>
            </a:r>
            <a:endParaRPr lang="en-IN" sz="14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F020F8-2EFB-913C-1B0D-137A40200FB8}"/>
              </a:ext>
            </a:extLst>
          </p:cNvPr>
          <p:cNvSpPr/>
          <p:nvPr/>
        </p:nvSpPr>
        <p:spPr>
          <a:xfrm>
            <a:off x="5481484" y="1448886"/>
            <a:ext cx="2388082" cy="74867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639F3F-432E-6B10-0E07-F363B427BAF4}"/>
              </a:ext>
            </a:extLst>
          </p:cNvPr>
          <p:cNvSpPr txBox="1"/>
          <p:nvPr/>
        </p:nvSpPr>
        <p:spPr>
          <a:xfrm>
            <a:off x="5887485" y="5443582"/>
            <a:ext cx="2309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Rivet Parameters</a:t>
            </a:r>
            <a:endParaRPr lang="en-IN" sz="140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9213070-343B-D515-8252-E7E15BEBF297}"/>
              </a:ext>
            </a:extLst>
          </p:cNvPr>
          <p:cNvSpPr/>
          <p:nvPr/>
        </p:nvSpPr>
        <p:spPr>
          <a:xfrm>
            <a:off x="5481484" y="5207072"/>
            <a:ext cx="2388082" cy="748670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02C4398-007C-1CB0-628E-3E54DCABDD8E}"/>
              </a:ext>
            </a:extLst>
          </p:cNvPr>
          <p:cNvSpPr/>
          <p:nvPr/>
        </p:nvSpPr>
        <p:spPr>
          <a:xfrm>
            <a:off x="305002" y="2534237"/>
            <a:ext cx="1850956" cy="104716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6FCA33F-7121-9997-B530-5EEFE17F64DB}"/>
              </a:ext>
            </a:extLst>
          </p:cNvPr>
          <p:cNvSpPr/>
          <p:nvPr/>
        </p:nvSpPr>
        <p:spPr>
          <a:xfrm>
            <a:off x="6961239" y="2330245"/>
            <a:ext cx="2015613" cy="517362"/>
          </a:xfrm>
          <a:custGeom>
            <a:avLst/>
            <a:gdLst>
              <a:gd name="connsiteX0" fmla="*/ 2015613 w 2015613"/>
              <a:gd name="connsiteY0" fmla="*/ 471949 h 517362"/>
              <a:gd name="connsiteX1" fmla="*/ 412955 w 2015613"/>
              <a:gd name="connsiteY1" fmla="*/ 471949 h 517362"/>
              <a:gd name="connsiteX2" fmla="*/ 0 w 2015613"/>
              <a:gd name="connsiteY2" fmla="*/ 0 h 517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5613" h="517362">
                <a:moveTo>
                  <a:pt x="2015613" y="471949"/>
                </a:moveTo>
                <a:cubicBezTo>
                  <a:pt x="1382251" y="511278"/>
                  <a:pt x="748890" y="550607"/>
                  <a:pt x="412955" y="471949"/>
                </a:cubicBezTo>
                <a:cubicBezTo>
                  <a:pt x="77019" y="393291"/>
                  <a:pt x="38509" y="196645"/>
                  <a:pt x="0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BF6E6EE-6741-C64D-E02D-DEF4DB21190D}"/>
              </a:ext>
            </a:extLst>
          </p:cNvPr>
          <p:cNvSpPr/>
          <p:nvPr/>
        </p:nvSpPr>
        <p:spPr>
          <a:xfrm>
            <a:off x="6759915" y="4727834"/>
            <a:ext cx="2123768" cy="445030"/>
          </a:xfrm>
          <a:custGeom>
            <a:avLst/>
            <a:gdLst>
              <a:gd name="connsiteX0" fmla="*/ 2123768 w 2123768"/>
              <a:gd name="connsiteY0" fmla="*/ 159895 h 445030"/>
              <a:gd name="connsiteX1" fmla="*/ 530942 w 2123768"/>
              <a:gd name="connsiteY1" fmla="*/ 12411 h 445030"/>
              <a:gd name="connsiteX2" fmla="*/ 0 w 2123768"/>
              <a:gd name="connsiteY2" fmla="*/ 445030 h 445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3768" h="445030">
                <a:moveTo>
                  <a:pt x="2123768" y="159895"/>
                </a:moveTo>
                <a:cubicBezTo>
                  <a:pt x="1504335" y="62392"/>
                  <a:pt x="884903" y="-35111"/>
                  <a:pt x="530942" y="12411"/>
                </a:cubicBezTo>
                <a:cubicBezTo>
                  <a:pt x="176981" y="59933"/>
                  <a:pt x="88490" y="252481"/>
                  <a:pt x="0" y="44503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BF97A98-AD6F-E561-B3CC-E1688D561281}"/>
              </a:ext>
            </a:extLst>
          </p:cNvPr>
          <p:cNvSpPr/>
          <p:nvPr/>
        </p:nvSpPr>
        <p:spPr>
          <a:xfrm>
            <a:off x="8866532" y="1891951"/>
            <a:ext cx="1850956" cy="104716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5314530-594D-E17E-E274-38F97EB26BDC}"/>
              </a:ext>
            </a:extLst>
          </p:cNvPr>
          <p:cNvSpPr/>
          <p:nvPr/>
        </p:nvSpPr>
        <p:spPr>
          <a:xfrm>
            <a:off x="8832763" y="4750878"/>
            <a:ext cx="1850956" cy="104716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Text Box 58">
            <a:extLst>
              <a:ext uri="{FF2B5EF4-FFF2-40B4-BE49-F238E27FC236}">
                <a16:creationId xmlns:a16="http://schemas.microsoft.com/office/drawing/2014/main" id="{3BFD41DA-728A-2B77-6F8B-8AF23844B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2754" y="87759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Parameters for Assessment Checks</a:t>
            </a:r>
          </a:p>
        </p:txBody>
      </p:sp>
    </p:spTree>
    <p:extLst>
      <p:ext uri="{BB962C8B-B14F-4D97-AF65-F5344CB8AC3E}">
        <p14:creationId xmlns:p14="http://schemas.microsoft.com/office/powerpoint/2010/main" val="98990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3" grpId="0" animBg="1"/>
      <p:bldP spid="5" grpId="0" animBg="1"/>
      <p:bldP spid="7" grpId="0" animBg="1"/>
      <p:bldP spid="8" grpId="0"/>
      <p:bldP spid="9" grpId="0" animBg="1"/>
      <p:bldP spid="10" grpId="0"/>
      <p:bldP spid="12" grpId="0" animBg="1"/>
      <p:bldP spid="1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76650-F63B-0F97-5047-05249ABEE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8">
            <a:extLst>
              <a:ext uri="{FF2B5EF4-FFF2-40B4-BE49-F238E27FC236}">
                <a16:creationId xmlns:a16="http://schemas.microsoft.com/office/drawing/2014/main" id="{7EEBA9EC-5B81-931E-B859-A23A774A5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18" y="0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Rating Results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BF7868-803D-94AC-A535-A6047813B1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130" y="1135742"/>
            <a:ext cx="6117796" cy="3513896"/>
          </a:xfrm>
          <a:prstGeom prst="rect">
            <a:avLst/>
          </a:prstGeom>
        </p:spPr>
      </p:pic>
      <p:pic>
        <p:nvPicPr>
          <p:cNvPr id="8" name="Report Video">
            <a:hlinkClick r:id="" action="ppaction://media"/>
            <a:extLst>
              <a:ext uri="{FF2B5EF4-FFF2-40B4-BE49-F238E27FC236}">
                <a16:creationId xmlns:a16="http://schemas.microsoft.com/office/drawing/2014/main" id="{A956C812-DDB8-8576-871A-407D06F27F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34903" y="1135742"/>
            <a:ext cx="4197988" cy="39042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173243-C064-06A2-8F35-393A5CB0DFCE}"/>
              </a:ext>
            </a:extLst>
          </p:cNvPr>
          <p:cNvSpPr txBox="1"/>
          <p:nvPr/>
        </p:nvSpPr>
        <p:spPr>
          <a:xfrm>
            <a:off x="4514494" y="5482087"/>
            <a:ext cx="2309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Tabular and Excel Format of Results</a:t>
            </a:r>
            <a:endParaRPr lang="en-IN" sz="14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37C3E4B-E532-6EDA-9243-FE4DFADA86B6}"/>
              </a:ext>
            </a:extLst>
          </p:cNvPr>
          <p:cNvSpPr/>
          <p:nvPr/>
        </p:nvSpPr>
        <p:spPr>
          <a:xfrm>
            <a:off x="4436135" y="5439208"/>
            <a:ext cx="2388082" cy="566099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745E363-9DB3-2167-FAA5-3A4B60B4126C}"/>
              </a:ext>
            </a:extLst>
          </p:cNvPr>
          <p:cNvSpPr/>
          <p:nvPr/>
        </p:nvSpPr>
        <p:spPr>
          <a:xfrm>
            <a:off x="4951562" y="4132053"/>
            <a:ext cx="1285336" cy="1224951"/>
          </a:xfrm>
          <a:custGeom>
            <a:avLst/>
            <a:gdLst>
              <a:gd name="connsiteX0" fmla="*/ 0 w 1285336"/>
              <a:gd name="connsiteY0" fmla="*/ 0 h 1224951"/>
              <a:gd name="connsiteX1" fmla="*/ 1000664 w 1285336"/>
              <a:gd name="connsiteY1" fmla="*/ 698739 h 1224951"/>
              <a:gd name="connsiteX2" fmla="*/ 1285336 w 1285336"/>
              <a:gd name="connsiteY2" fmla="*/ 1224951 h 122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5336" h="1224951">
                <a:moveTo>
                  <a:pt x="0" y="0"/>
                </a:moveTo>
                <a:cubicBezTo>
                  <a:pt x="393220" y="247290"/>
                  <a:pt x="786441" y="494581"/>
                  <a:pt x="1000664" y="698739"/>
                </a:cubicBezTo>
                <a:cubicBezTo>
                  <a:pt x="1214887" y="902897"/>
                  <a:pt x="1235015" y="1148751"/>
                  <a:pt x="1285336" y="1224951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56457CA-FE86-D209-610A-65D36F67C8DE}"/>
              </a:ext>
            </a:extLst>
          </p:cNvPr>
          <p:cNvSpPr/>
          <p:nvPr/>
        </p:nvSpPr>
        <p:spPr>
          <a:xfrm>
            <a:off x="6530196" y="3191774"/>
            <a:ext cx="1000664" cy="2139351"/>
          </a:xfrm>
          <a:custGeom>
            <a:avLst/>
            <a:gdLst>
              <a:gd name="connsiteX0" fmla="*/ 0 w 1000664"/>
              <a:gd name="connsiteY0" fmla="*/ 2139351 h 2139351"/>
              <a:gd name="connsiteX1" fmla="*/ 388189 w 1000664"/>
              <a:gd name="connsiteY1" fmla="*/ 603849 h 2139351"/>
              <a:gd name="connsiteX2" fmla="*/ 1000664 w 1000664"/>
              <a:gd name="connsiteY2" fmla="*/ 0 h 213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664" h="2139351">
                <a:moveTo>
                  <a:pt x="0" y="2139351"/>
                </a:moveTo>
                <a:cubicBezTo>
                  <a:pt x="110706" y="1549879"/>
                  <a:pt x="221412" y="960407"/>
                  <a:pt x="388189" y="603849"/>
                </a:cubicBezTo>
                <a:cubicBezTo>
                  <a:pt x="554966" y="247290"/>
                  <a:pt x="777815" y="123645"/>
                  <a:pt x="1000664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882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3D0B1-7726-B879-8FB1-2E7F0C82B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AAA47572-5FCB-59C8-6D66-2FC79F709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136" y="48272"/>
            <a:ext cx="6762790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Workflow in Civil NX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D578F1-CF72-D1C0-C8C6-11A7FF3A6AAA}"/>
              </a:ext>
            </a:extLst>
          </p:cNvPr>
          <p:cNvSpPr txBox="1"/>
          <p:nvPr/>
        </p:nvSpPr>
        <p:spPr>
          <a:xfrm>
            <a:off x="1058531" y="1634000"/>
            <a:ext cx="1867549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Geometry Creations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748F6B-8EAB-4BBB-781D-8F0D4D82EA6A}"/>
              </a:ext>
            </a:extLst>
          </p:cNvPr>
          <p:cNvSpPr/>
          <p:nvPr/>
        </p:nvSpPr>
        <p:spPr>
          <a:xfrm>
            <a:off x="848801" y="14834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FA126-2C13-C013-2BF9-4F9EA3931F6B}"/>
              </a:ext>
            </a:extLst>
          </p:cNvPr>
          <p:cNvSpPr txBox="1"/>
          <p:nvPr/>
        </p:nvSpPr>
        <p:spPr>
          <a:xfrm>
            <a:off x="4797093" y="1526277"/>
            <a:ext cx="190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Material and Section and other loadings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99F1F04-A921-317C-D457-B625C747ED8B}"/>
              </a:ext>
            </a:extLst>
          </p:cNvPr>
          <p:cNvSpPr/>
          <p:nvPr/>
        </p:nvSpPr>
        <p:spPr>
          <a:xfrm>
            <a:off x="4587363" y="14834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A55CCD-3F0F-22DB-0664-CD74EE054238}"/>
              </a:ext>
            </a:extLst>
          </p:cNvPr>
          <p:cNvSpPr txBox="1"/>
          <p:nvPr/>
        </p:nvSpPr>
        <p:spPr>
          <a:xfrm>
            <a:off x="8535656" y="1633999"/>
            <a:ext cx="178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Vehicle Definitions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F24C755-5EFE-2793-7E4D-409DB2FDB931}"/>
              </a:ext>
            </a:extLst>
          </p:cNvPr>
          <p:cNvSpPr/>
          <p:nvPr/>
        </p:nvSpPr>
        <p:spPr>
          <a:xfrm>
            <a:off x="8325926" y="14834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0FE440-0B66-F878-EDE6-EE639161A8E9}"/>
              </a:ext>
            </a:extLst>
          </p:cNvPr>
          <p:cNvSpPr txBox="1"/>
          <p:nvPr/>
        </p:nvSpPr>
        <p:spPr>
          <a:xfrm>
            <a:off x="1058531" y="3196099"/>
            <a:ext cx="178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Analysis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03C494B-420D-1B7D-6F48-86792FA1D41B}"/>
              </a:ext>
            </a:extLst>
          </p:cNvPr>
          <p:cNvSpPr/>
          <p:nvPr/>
        </p:nvSpPr>
        <p:spPr>
          <a:xfrm>
            <a:off x="848801" y="30455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F4F5CD-F0F3-8E7B-6B52-EFBAE7B0BF47}"/>
              </a:ext>
            </a:extLst>
          </p:cNvPr>
          <p:cNvSpPr txBox="1"/>
          <p:nvPr/>
        </p:nvSpPr>
        <p:spPr>
          <a:xfrm>
            <a:off x="4797093" y="3196099"/>
            <a:ext cx="178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Moving Load Cases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A088E57-53A3-D1E8-2071-4A24A078FF3F}"/>
              </a:ext>
            </a:extLst>
          </p:cNvPr>
          <p:cNvSpPr/>
          <p:nvPr/>
        </p:nvSpPr>
        <p:spPr>
          <a:xfrm>
            <a:off x="4587363" y="30455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D8FE18-533F-673F-D4F4-81F0BEAF9D27}"/>
              </a:ext>
            </a:extLst>
          </p:cNvPr>
          <p:cNvSpPr txBox="1"/>
          <p:nvPr/>
        </p:nvSpPr>
        <p:spPr>
          <a:xfrm>
            <a:off x="8535656" y="3196099"/>
            <a:ext cx="178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Lane Definitions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CA347A3-DED3-016E-771C-B8990EDE28B3}"/>
              </a:ext>
            </a:extLst>
          </p:cNvPr>
          <p:cNvSpPr/>
          <p:nvPr/>
        </p:nvSpPr>
        <p:spPr>
          <a:xfrm>
            <a:off x="8325926" y="30455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C59F04-C814-2FD2-95E0-6B3C453E160A}"/>
              </a:ext>
            </a:extLst>
          </p:cNvPr>
          <p:cNvSpPr txBox="1"/>
          <p:nvPr/>
        </p:nvSpPr>
        <p:spPr>
          <a:xfrm>
            <a:off x="777257" y="4650475"/>
            <a:ext cx="214882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Load Combinations and Result Interpretations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D699A22-3D11-BDEE-1E82-66BF78AF4C61}"/>
              </a:ext>
            </a:extLst>
          </p:cNvPr>
          <p:cNvSpPr/>
          <p:nvPr/>
        </p:nvSpPr>
        <p:spPr>
          <a:xfrm>
            <a:off x="848801" y="46076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BB6592-8024-6FAD-C3FE-13627FD38797}"/>
              </a:ext>
            </a:extLst>
          </p:cNvPr>
          <p:cNvSpPr txBox="1"/>
          <p:nvPr/>
        </p:nvSpPr>
        <p:spPr>
          <a:xfrm>
            <a:off x="4797093" y="4650477"/>
            <a:ext cx="1787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Rating Parameters as per code used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E7C90BC-7651-EC16-A9BE-C1F2C59CF1DD}"/>
              </a:ext>
            </a:extLst>
          </p:cNvPr>
          <p:cNvSpPr/>
          <p:nvPr/>
        </p:nvSpPr>
        <p:spPr>
          <a:xfrm>
            <a:off x="4587363" y="46076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DF2268-E5D9-B19E-6DD4-79CA4902B239}"/>
              </a:ext>
            </a:extLst>
          </p:cNvPr>
          <p:cNvSpPr txBox="1"/>
          <p:nvPr/>
        </p:nvSpPr>
        <p:spPr>
          <a:xfrm>
            <a:off x="8535655" y="4758198"/>
            <a:ext cx="1888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Results and Reports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D4CFEC87-079E-FA0F-1265-862BEC5EEA65}"/>
              </a:ext>
            </a:extLst>
          </p:cNvPr>
          <p:cNvSpPr/>
          <p:nvPr/>
        </p:nvSpPr>
        <p:spPr>
          <a:xfrm>
            <a:off x="8325926" y="4607600"/>
            <a:ext cx="2206927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74BE078F-777E-3185-35E1-76F28FFC83F9}"/>
              </a:ext>
            </a:extLst>
          </p:cNvPr>
          <p:cNvSpPr/>
          <p:nvPr/>
        </p:nvSpPr>
        <p:spPr>
          <a:xfrm>
            <a:off x="3358456" y="1633999"/>
            <a:ext cx="1019175" cy="307777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2FB78D24-5EA3-8F1F-A2CA-42BCE55A43BD}"/>
              </a:ext>
            </a:extLst>
          </p:cNvPr>
          <p:cNvSpPr/>
          <p:nvPr/>
        </p:nvSpPr>
        <p:spPr>
          <a:xfrm>
            <a:off x="7004020" y="1633998"/>
            <a:ext cx="1019175" cy="307777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E45C6C7-B3BF-97B6-6FB9-D7500F3179F9}"/>
              </a:ext>
            </a:extLst>
          </p:cNvPr>
          <p:cNvSpPr/>
          <p:nvPr/>
        </p:nvSpPr>
        <p:spPr>
          <a:xfrm>
            <a:off x="3358456" y="4711298"/>
            <a:ext cx="1019175" cy="307777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1622BBC-A876-AEF2-7E0B-13E0B07866A5}"/>
              </a:ext>
            </a:extLst>
          </p:cNvPr>
          <p:cNvSpPr/>
          <p:nvPr/>
        </p:nvSpPr>
        <p:spPr>
          <a:xfrm>
            <a:off x="7004020" y="4711297"/>
            <a:ext cx="1019175" cy="307777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8DC7785-8106-9F33-338C-3B53C07DD494}"/>
              </a:ext>
            </a:extLst>
          </p:cNvPr>
          <p:cNvSpPr/>
          <p:nvPr/>
        </p:nvSpPr>
        <p:spPr>
          <a:xfrm flipH="1">
            <a:off x="3358455" y="3275110"/>
            <a:ext cx="1019175" cy="307777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3859BD73-3D8F-1466-5974-3BE019B64843}"/>
              </a:ext>
            </a:extLst>
          </p:cNvPr>
          <p:cNvSpPr/>
          <p:nvPr/>
        </p:nvSpPr>
        <p:spPr>
          <a:xfrm flipH="1">
            <a:off x="7004019" y="3275110"/>
            <a:ext cx="1019175" cy="307777"/>
          </a:xfrm>
          <a:prstGeom prst="right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EC6416-B7EA-F4A4-033E-25657327D526}"/>
              </a:ext>
            </a:extLst>
          </p:cNvPr>
          <p:cNvSpPr/>
          <p:nvPr/>
        </p:nvSpPr>
        <p:spPr>
          <a:xfrm>
            <a:off x="9429387" y="2216864"/>
            <a:ext cx="304800" cy="704148"/>
          </a:xfrm>
          <a:prstGeom prst="down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Arrow: Down 32">
            <a:extLst>
              <a:ext uri="{FF2B5EF4-FFF2-40B4-BE49-F238E27FC236}">
                <a16:creationId xmlns:a16="http://schemas.microsoft.com/office/drawing/2014/main" id="{6F7CE4CE-64DE-1F8E-5235-AD1047CC402E}"/>
              </a:ext>
            </a:extLst>
          </p:cNvPr>
          <p:cNvSpPr/>
          <p:nvPr/>
        </p:nvSpPr>
        <p:spPr>
          <a:xfrm>
            <a:off x="1774818" y="3778964"/>
            <a:ext cx="304800" cy="704148"/>
          </a:xfrm>
          <a:prstGeom prst="downArrow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3B72CD-F4BD-DC42-3C36-28F36F2E1DAE}"/>
              </a:ext>
            </a:extLst>
          </p:cNvPr>
          <p:cNvSpPr/>
          <p:nvPr/>
        </p:nvSpPr>
        <p:spPr>
          <a:xfrm>
            <a:off x="685800" y="1244599"/>
            <a:ext cx="6223000" cy="1048675"/>
          </a:xfrm>
          <a:prstGeom prst="rect">
            <a:avLst/>
          </a:prstGeom>
          <a:noFill/>
          <a:ln w="28575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BD9BA4-7A88-F792-C6DD-868ECBCB04A6}"/>
              </a:ext>
            </a:extLst>
          </p:cNvPr>
          <p:cNvSpPr txBox="1"/>
          <p:nvPr/>
        </p:nvSpPr>
        <p:spPr>
          <a:xfrm>
            <a:off x="1905131" y="799967"/>
            <a:ext cx="5240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solidFill>
                  <a:srgbClr val="C00000"/>
                </a:solidFill>
              </a:rPr>
              <a:t>Already Defined in Base Model</a:t>
            </a:r>
          </a:p>
        </p:txBody>
      </p:sp>
    </p:spTree>
    <p:extLst>
      <p:ext uri="{BB962C8B-B14F-4D97-AF65-F5344CB8AC3E}">
        <p14:creationId xmlns:p14="http://schemas.microsoft.com/office/powerpoint/2010/main" val="1994963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76650-F63B-0F97-5047-05249ABEE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8">
            <a:extLst>
              <a:ext uri="{FF2B5EF4-FFF2-40B4-BE49-F238E27FC236}">
                <a16:creationId xmlns:a16="http://schemas.microsoft.com/office/drawing/2014/main" id="{7EEBA9EC-5B81-931E-B859-A23A774A5E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18" y="0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NEST CSV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7A2460-E374-B3E4-AD46-E94D9B3F3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" y="1173316"/>
            <a:ext cx="10190436" cy="14539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6F342F-920C-B3C7-F5CB-447CB1134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60" y="2926075"/>
            <a:ext cx="9335408" cy="351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001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9A504-7D60-700C-22B9-A58F99028C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C3147A-9E4C-3D24-6F05-B99F506C2DB9}"/>
              </a:ext>
            </a:extLst>
          </p:cNvPr>
          <p:cNvSpPr txBox="1"/>
          <p:nvPr/>
        </p:nvSpPr>
        <p:spPr>
          <a:xfrm>
            <a:off x="1925592" y="2737209"/>
            <a:ext cx="8066222" cy="13893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Steps for Defining Assessment Parameters and Reporting</a:t>
            </a:r>
          </a:p>
        </p:txBody>
      </p:sp>
    </p:spTree>
    <p:extLst>
      <p:ext uri="{BB962C8B-B14F-4D97-AF65-F5344CB8AC3E}">
        <p14:creationId xmlns:p14="http://schemas.microsoft.com/office/powerpoint/2010/main" val="14184155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26E0A-AE3A-FD04-4D09-9913ECDA7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3A7E3970-E039-A92F-260A-649CFC23A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2E4E85-EF3E-A4E4-9C9B-74E084F10C8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8"/>
            <a:ext cx="12192000" cy="62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13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9981C-7AFD-FCA5-0ADB-0AB9D7E6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07A2665D-47C7-2CFE-0F7F-4DDD54ED9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45E23-C793-5D0B-2601-AE8E6C29383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8"/>
            <a:ext cx="12192000" cy="62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41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B1486-B46F-F17C-5C04-3E6487739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BF8FDF2F-7145-5994-4487-5A3BC9826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7708C1-CDA2-55CB-DC2B-7B6B1F52B6F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9"/>
            <a:ext cx="12192000" cy="62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83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234B7-78AD-1ABC-5294-8A5D213D9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4F41A4C0-F69B-D34A-946B-B0FFCF232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50DCA5-2FFE-70A1-122A-37474FEA8CD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39069"/>
            <a:ext cx="12192000" cy="621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38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9D343-9CF5-CA5F-B184-25DB8FD79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8719B3CA-F361-EE4E-61BF-D4F61709A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96859-44AE-4E84-4507-088E48E5C4B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80615"/>
            <a:ext cx="12192000" cy="627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31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6A277-EDFC-83A9-971B-F2D92E4C5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757400DD-9D9A-ECDC-C03F-E28A30A88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F69A08-BE3A-5C8E-F2FB-26721039BD04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80615"/>
            <a:ext cx="12192000" cy="642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97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494C2-519B-19E2-D28E-5E7DC6A837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33A8D35D-3F52-B328-841F-93651FD3F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6983F5-0789-F03F-FE0A-597A1FAA242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53050"/>
            <a:ext cx="12192000" cy="6275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34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5FA20-752E-3E83-BC5E-B991BA5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4E45B8-A314-B4D7-3CD3-72FAA61E5A46}"/>
              </a:ext>
            </a:extLst>
          </p:cNvPr>
          <p:cNvSpPr txBox="1"/>
          <p:nvPr/>
        </p:nvSpPr>
        <p:spPr>
          <a:xfrm>
            <a:off x="2598348" y="2737209"/>
            <a:ext cx="6995303" cy="13893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Material and Section Property</a:t>
            </a:r>
          </a:p>
        </p:txBody>
      </p:sp>
    </p:spTree>
    <p:extLst>
      <p:ext uri="{BB962C8B-B14F-4D97-AF65-F5344CB8AC3E}">
        <p14:creationId xmlns:p14="http://schemas.microsoft.com/office/powerpoint/2010/main" val="4140189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9BFB8-56B2-C018-6816-A3C3FDE68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4A05F948-6875-121E-6C90-AB045FCC9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18" y="0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Material Property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02FC5E-AAA4-2A44-8A3C-24BC6F926B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398" y="1344514"/>
            <a:ext cx="3889758" cy="462496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7A20478-90EC-A3A8-C13C-20C2EF4DFE16}"/>
              </a:ext>
            </a:extLst>
          </p:cNvPr>
          <p:cNvSpPr/>
          <p:nvPr/>
        </p:nvSpPr>
        <p:spPr>
          <a:xfrm>
            <a:off x="3631721" y="1431986"/>
            <a:ext cx="1621766" cy="2130724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12100-E820-7FF7-8DFB-68BFF36A2BC0}"/>
              </a:ext>
            </a:extLst>
          </p:cNvPr>
          <p:cNvSpPr txBox="1"/>
          <p:nvPr/>
        </p:nvSpPr>
        <p:spPr>
          <a:xfrm>
            <a:off x="6635870" y="2325840"/>
            <a:ext cx="2525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Different Steel and Wrought Iron Materials as per old     standard codes</a:t>
            </a:r>
            <a:endParaRPr lang="en-IN" sz="14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4946EB0-9A09-DC73-E544-EB28CE49BD5B}"/>
              </a:ext>
            </a:extLst>
          </p:cNvPr>
          <p:cNvSpPr/>
          <p:nvPr/>
        </p:nvSpPr>
        <p:spPr>
          <a:xfrm>
            <a:off x="6557510" y="2282961"/>
            <a:ext cx="2525529" cy="891560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EB44F87-F3AA-3C3E-24EB-80F9598B6D1E}"/>
              </a:ext>
            </a:extLst>
          </p:cNvPr>
          <p:cNvSpPr/>
          <p:nvPr/>
        </p:nvSpPr>
        <p:spPr>
          <a:xfrm>
            <a:off x="5339751" y="1975256"/>
            <a:ext cx="1354347" cy="276238"/>
          </a:xfrm>
          <a:custGeom>
            <a:avLst/>
            <a:gdLst>
              <a:gd name="connsiteX0" fmla="*/ 0 w 1354347"/>
              <a:gd name="connsiteY0" fmla="*/ 276238 h 276238"/>
              <a:gd name="connsiteX1" fmla="*/ 733245 w 1354347"/>
              <a:gd name="connsiteY1" fmla="*/ 193 h 276238"/>
              <a:gd name="connsiteX2" fmla="*/ 1354347 w 1354347"/>
              <a:gd name="connsiteY2" fmla="*/ 241733 h 27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4347" h="276238">
                <a:moveTo>
                  <a:pt x="0" y="276238"/>
                </a:moveTo>
                <a:cubicBezTo>
                  <a:pt x="253760" y="141091"/>
                  <a:pt x="507521" y="5944"/>
                  <a:pt x="733245" y="193"/>
                </a:cubicBezTo>
                <a:cubicBezTo>
                  <a:pt x="958969" y="-5558"/>
                  <a:pt x="1156658" y="118087"/>
                  <a:pt x="1354347" y="241733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6791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7A52D-3D25-B763-00A3-A26EA5C44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52E1DA41-FCC1-078B-6675-CC102E9D1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18" y="48100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Section Property – I Girders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AA702AA-10C2-7728-6BB3-D35481743F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275" y="1483742"/>
            <a:ext cx="2284754" cy="2769080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33369E-3FED-7D44-C9EA-536D6B8E7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626" y="1216325"/>
            <a:ext cx="2782707" cy="4071667"/>
          </a:xfrm>
          <a:prstGeom prst="rect">
            <a:avLst/>
          </a:prstGeom>
        </p:spPr>
      </p:pic>
      <p:cxnSp>
        <p:nvCxnSpPr>
          <p:cNvPr id="22" name="Connector: Curved 21">
            <a:extLst>
              <a:ext uri="{FF2B5EF4-FFF2-40B4-BE49-F238E27FC236}">
                <a16:creationId xmlns:a16="http://schemas.microsoft.com/office/drawing/2014/main" id="{8B2210BD-367E-54A0-4ED9-FB1852D4EBD7}"/>
              </a:ext>
            </a:extLst>
          </p:cNvPr>
          <p:cNvCxnSpPr/>
          <p:nvPr/>
        </p:nvCxnSpPr>
        <p:spPr>
          <a:xfrm>
            <a:off x="6288657" y="1975449"/>
            <a:ext cx="724618" cy="215660"/>
          </a:xfrm>
          <a:prstGeom prst="curved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32949504-5EB7-8C65-3116-369DC829E98C}"/>
              </a:ext>
            </a:extLst>
          </p:cNvPr>
          <p:cNvSpPr/>
          <p:nvPr/>
        </p:nvSpPr>
        <p:spPr>
          <a:xfrm>
            <a:off x="8203721" y="2117783"/>
            <a:ext cx="793630" cy="759125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95B0700-F44A-33DD-84EA-5AA1ADF84995}"/>
              </a:ext>
            </a:extLst>
          </p:cNvPr>
          <p:cNvSpPr/>
          <p:nvPr/>
        </p:nvSpPr>
        <p:spPr>
          <a:xfrm>
            <a:off x="3904625" y="3873259"/>
            <a:ext cx="2703209" cy="1414733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CDB807F-C78C-DAA2-978A-E7BF8C0F7E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284" y="1216325"/>
            <a:ext cx="3235017" cy="3723571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DA930D6-966A-417D-FCD4-95967E008EF1}"/>
              </a:ext>
            </a:extLst>
          </p:cNvPr>
          <p:cNvSpPr/>
          <p:nvPr/>
        </p:nvSpPr>
        <p:spPr>
          <a:xfrm>
            <a:off x="1774818" y="4321582"/>
            <a:ext cx="1699404" cy="241539"/>
          </a:xfrm>
          <a:prstGeom prst="ellips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20" name="Connector: Curved 19">
            <a:extLst>
              <a:ext uri="{FF2B5EF4-FFF2-40B4-BE49-F238E27FC236}">
                <a16:creationId xmlns:a16="http://schemas.microsoft.com/office/drawing/2014/main" id="{11A999E7-FD8B-D645-F3DE-E311AAA2D9A1}"/>
              </a:ext>
            </a:extLst>
          </p:cNvPr>
          <p:cNvCxnSpPr>
            <a:cxnSpLocks/>
          </p:cNvCxnSpPr>
          <p:nvPr/>
        </p:nvCxnSpPr>
        <p:spPr>
          <a:xfrm flipV="1">
            <a:off x="3474222" y="4152900"/>
            <a:ext cx="631053" cy="257175"/>
          </a:xfrm>
          <a:prstGeom prst="curvedConnector3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D7D63B8-C961-38E7-BCE7-CBEC524BB62F}"/>
              </a:ext>
            </a:extLst>
          </p:cNvPr>
          <p:cNvSpPr txBox="1"/>
          <p:nvPr/>
        </p:nvSpPr>
        <p:spPr>
          <a:xfrm>
            <a:off x="1089085" y="5155304"/>
            <a:ext cx="2309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Riveted Angles Definition for I Girders</a:t>
            </a:r>
            <a:endParaRPr lang="en-IN" sz="1400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E54FD01E-C0A8-04AA-1A3F-E07C90C3C49A}"/>
              </a:ext>
            </a:extLst>
          </p:cNvPr>
          <p:cNvSpPr/>
          <p:nvPr/>
        </p:nvSpPr>
        <p:spPr>
          <a:xfrm>
            <a:off x="1010726" y="5112425"/>
            <a:ext cx="2309723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C66EC5-7973-0888-0B00-4722B613FA48}"/>
              </a:ext>
            </a:extLst>
          </p:cNvPr>
          <p:cNvSpPr txBox="1"/>
          <p:nvPr/>
        </p:nvSpPr>
        <p:spPr>
          <a:xfrm>
            <a:off x="9788594" y="3092316"/>
            <a:ext cx="1997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Define different Angle sections</a:t>
            </a:r>
            <a:endParaRPr lang="en-IN" sz="1400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0E710B4-FC46-3CC9-B4BD-E61DC14F55CD}"/>
              </a:ext>
            </a:extLst>
          </p:cNvPr>
          <p:cNvSpPr/>
          <p:nvPr/>
        </p:nvSpPr>
        <p:spPr>
          <a:xfrm>
            <a:off x="9710235" y="3092315"/>
            <a:ext cx="2206927" cy="523219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22FAD60-D9BA-C0DA-3333-A15B81FCF8F5}"/>
              </a:ext>
            </a:extLst>
          </p:cNvPr>
          <p:cNvSpPr/>
          <p:nvPr/>
        </p:nvSpPr>
        <p:spPr>
          <a:xfrm>
            <a:off x="6096000" y="5602893"/>
            <a:ext cx="2580640" cy="608977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7C7B3A-17DD-E81E-EFC7-E8B29FAE4F45}"/>
              </a:ext>
            </a:extLst>
          </p:cNvPr>
          <p:cNvSpPr txBox="1"/>
          <p:nvPr/>
        </p:nvSpPr>
        <p:spPr>
          <a:xfrm>
            <a:off x="6145962" y="5641675"/>
            <a:ext cx="2530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Control the Rivet Positioning as per different angles</a:t>
            </a:r>
            <a:endParaRPr lang="en-IN" sz="1400" dirty="0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9DA61A3-FEDC-15F3-BAD2-0AB5F3C5B438}"/>
              </a:ext>
            </a:extLst>
          </p:cNvPr>
          <p:cNvSpPr/>
          <p:nvPr/>
        </p:nvSpPr>
        <p:spPr>
          <a:xfrm>
            <a:off x="2281075" y="4597879"/>
            <a:ext cx="134321" cy="457200"/>
          </a:xfrm>
          <a:custGeom>
            <a:avLst/>
            <a:gdLst>
              <a:gd name="connsiteX0" fmla="*/ 39431 w 134321"/>
              <a:gd name="connsiteY0" fmla="*/ 457200 h 457200"/>
              <a:gd name="connsiteX1" fmla="*/ 4925 w 134321"/>
              <a:gd name="connsiteY1" fmla="*/ 189781 h 457200"/>
              <a:gd name="connsiteX2" fmla="*/ 134321 w 134321"/>
              <a:gd name="connsiteY2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321" h="457200">
                <a:moveTo>
                  <a:pt x="39431" y="457200"/>
                </a:moveTo>
                <a:cubicBezTo>
                  <a:pt x="14270" y="361590"/>
                  <a:pt x="-10890" y="265981"/>
                  <a:pt x="4925" y="189781"/>
                </a:cubicBezTo>
                <a:cubicBezTo>
                  <a:pt x="20740" y="113581"/>
                  <a:pt x="77530" y="56790"/>
                  <a:pt x="134321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C2D18A89-6DEE-A37B-EA98-2B4CC6F4CEDB}"/>
              </a:ext>
            </a:extLst>
          </p:cNvPr>
          <p:cNvSpPr/>
          <p:nvPr/>
        </p:nvSpPr>
        <p:spPr>
          <a:xfrm>
            <a:off x="9092242" y="2424023"/>
            <a:ext cx="1121433" cy="621102"/>
          </a:xfrm>
          <a:custGeom>
            <a:avLst/>
            <a:gdLst>
              <a:gd name="connsiteX0" fmla="*/ 0 w 1121433"/>
              <a:gd name="connsiteY0" fmla="*/ 0 h 621102"/>
              <a:gd name="connsiteX1" fmla="*/ 871267 w 1121433"/>
              <a:gd name="connsiteY1" fmla="*/ 258792 h 621102"/>
              <a:gd name="connsiteX2" fmla="*/ 1121433 w 1121433"/>
              <a:gd name="connsiteY2" fmla="*/ 621102 h 62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1433" h="621102">
                <a:moveTo>
                  <a:pt x="0" y="0"/>
                </a:moveTo>
                <a:cubicBezTo>
                  <a:pt x="342181" y="77637"/>
                  <a:pt x="684362" y="155275"/>
                  <a:pt x="871267" y="258792"/>
                </a:cubicBezTo>
                <a:cubicBezTo>
                  <a:pt x="1058173" y="362309"/>
                  <a:pt x="1089803" y="491705"/>
                  <a:pt x="1121433" y="621102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3690902-C9A0-6622-58C9-2EE7CE942984}"/>
              </a:ext>
            </a:extLst>
          </p:cNvPr>
          <p:cNvSpPr/>
          <p:nvPr/>
        </p:nvSpPr>
        <p:spPr>
          <a:xfrm>
            <a:off x="6643455" y="4706709"/>
            <a:ext cx="369820" cy="849209"/>
          </a:xfrm>
          <a:custGeom>
            <a:avLst/>
            <a:gdLst>
              <a:gd name="connsiteX0" fmla="*/ 104775 w 344507"/>
              <a:gd name="connsiteY0" fmla="*/ 876300 h 876300"/>
              <a:gd name="connsiteX1" fmla="*/ 342900 w 344507"/>
              <a:gd name="connsiteY1" fmla="*/ 266700 h 876300"/>
              <a:gd name="connsiteX2" fmla="*/ 0 w 344507"/>
              <a:gd name="connsiteY2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507" h="876300">
                <a:moveTo>
                  <a:pt x="104775" y="876300"/>
                </a:moveTo>
                <a:cubicBezTo>
                  <a:pt x="232568" y="644525"/>
                  <a:pt x="360362" y="412750"/>
                  <a:pt x="342900" y="266700"/>
                </a:cubicBezTo>
                <a:cubicBezTo>
                  <a:pt x="325438" y="120650"/>
                  <a:pt x="162719" y="60325"/>
                  <a:pt x="0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84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7" grpId="0" animBg="1"/>
      <p:bldP spid="29" grpId="0"/>
      <p:bldP spid="30" grpId="0" animBg="1"/>
      <p:bldP spid="33" grpId="0"/>
      <p:bldP spid="34" grpId="0" animBg="1"/>
      <p:bldP spid="35" grpId="0" animBg="1"/>
      <p:bldP spid="36" grpId="0"/>
      <p:bldP spid="37" grpId="0" animBg="1"/>
      <p:bldP spid="39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70E3C-5C30-6109-D67D-04D083276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C8847C-8169-8822-AA56-F0C92D019EDF}"/>
              </a:ext>
            </a:extLst>
          </p:cNvPr>
          <p:cNvSpPr txBox="1"/>
          <p:nvPr/>
        </p:nvSpPr>
        <p:spPr>
          <a:xfrm>
            <a:off x="2412997" y="2737209"/>
            <a:ext cx="8011303" cy="13893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7417" tIns="17417" rIns="17417" bIns="17417" numCol="1" spcCol="38100" rtlCol="0" anchor="t">
            <a:spAutoFit/>
          </a:bodyPr>
          <a:lstStyle/>
          <a:p>
            <a:pPr algn="ctr"/>
            <a:r>
              <a:rPr lang="en-IN" altLang="ko-KR" sz="4268" b="1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  <a:sym typeface="맑은 고딕"/>
              </a:rPr>
              <a:t>Consideration of Live Load for Assessments in Civil NX</a:t>
            </a:r>
          </a:p>
        </p:txBody>
      </p:sp>
    </p:spTree>
    <p:extLst>
      <p:ext uri="{BB962C8B-B14F-4D97-AF65-F5344CB8AC3E}">
        <p14:creationId xmlns:p14="http://schemas.microsoft.com/office/powerpoint/2010/main" val="1640007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2B63C-2961-EC31-F4D9-639C9D86B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EC861D3F-E1FD-5A35-FB7E-E2FC2DBB7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978" y="99522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 dirty="0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2C2283-CE67-9A28-B730-A1615687E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96" y="1631136"/>
            <a:ext cx="4679375" cy="40888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4DFDF9-E619-CE6C-B5BF-5F5751E463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31136"/>
            <a:ext cx="5114671" cy="35957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A08698-6193-89BA-059B-F8FF331DE1F4}"/>
              </a:ext>
            </a:extLst>
          </p:cNvPr>
          <p:cNvSpPr txBox="1"/>
          <p:nvPr/>
        </p:nvSpPr>
        <p:spPr>
          <a:xfrm>
            <a:off x="416224" y="106756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latin typeface="Roboto" panose="02000000000000000000" pitchFamily="2" charset="0"/>
                <a:ea typeface="Roboto" panose="02000000000000000000" pitchFamily="2" charset="0"/>
              </a:rPr>
              <a:t>RAI Loading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9230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B72FF-0E52-CF1B-8F13-F95F2649F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8">
            <a:extLst>
              <a:ext uri="{FF2B5EF4-FFF2-40B4-BE49-F238E27FC236}">
                <a16:creationId xmlns:a16="http://schemas.microsoft.com/office/drawing/2014/main" id="{A9CEF6F9-AACD-F866-81FF-CA2BF89F3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858" y="58454"/>
            <a:ext cx="8309461" cy="58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1600" anchor="t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defRPr/>
            </a:pPr>
            <a:r>
              <a:rPr lang="en-US" altLang="ko-KR" sz="3200" b="1" spc="-45">
                <a:solidFill>
                  <a:schemeClr val="bg1"/>
                </a:solidFill>
                <a:latin typeface="Pretendard SemiBold" panose="02000703000000020004" pitchFamily="50" charset="-127"/>
                <a:ea typeface="Pretendard SemiBold"/>
                <a:cs typeface="Pretendard SemiBold" panose="02000703000000020004" pitchFamily="50" charset="-127"/>
              </a:rPr>
              <a:t>Live Load for Railway Assessments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9621EB-2F5E-9A69-54AF-2CF08904C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489" y="1121434"/>
            <a:ext cx="2475617" cy="5161661"/>
          </a:xfrm>
          <a:prstGeom prst="rect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D04155-4702-EE1D-A94C-E10B5A633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5190" y="2063853"/>
            <a:ext cx="3542857" cy="260952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53945569-B5B1-AF3F-4340-99BAC0B242E7}"/>
              </a:ext>
            </a:extLst>
          </p:cNvPr>
          <p:cNvSpPr/>
          <p:nvPr/>
        </p:nvSpPr>
        <p:spPr>
          <a:xfrm>
            <a:off x="7335190" y="2441275"/>
            <a:ext cx="3640321" cy="508959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CE2A801-AB69-A75A-94E4-68623D29E2BC}"/>
              </a:ext>
            </a:extLst>
          </p:cNvPr>
          <p:cNvSpPr/>
          <p:nvPr/>
        </p:nvSpPr>
        <p:spPr>
          <a:xfrm>
            <a:off x="2262671" y="1639020"/>
            <a:ext cx="1366476" cy="2262864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D5CCCB-7B20-2135-5662-7BB8D33458B1}"/>
              </a:ext>
            </a:extLst>
          </p:cNvPr>
          <p:cNvSpPr txBox="1"/>
          <p:nvPr/>
        </p:nvSpPr>
        <p:spPr>
          <a:xfrm>
            <a:off x="3838754" y="1639019"/>
            <a:ext cx="2470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Can consider both RAI and EUDL for the moving loads</a:t>
            </a:r>
            <a:endParaRPr lang="en-IN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209B0E-93DE-214C-32EE-FBD0278A77F8}"/>
              </a:ext>
            </a:extLst>
          </p:cNvPr>
          <p:cNvSpPr txBox="1"/>
          <p:nvPr/>
        </p:nvSpPr>
        <p:spPr>
          <a:xfrm>
            <a:off x="4550279" y="4033248"/>
            <a:ext cx="27849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Both Train and Short Length     loads can be defined </a:t>
            </a:r>
          </a:p>
          <a:p>
            <a:r>
              <a:rPr lang="en-US" sz="1400" dirty="0"/>
              <a:t>(together or separate)</a:t>
            </a:r>
            <a:endParaRPr lang="en-IN" sz="140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C82425EA-4DF3-A22C-38AA-EE7106062A98}"/>
              </a:ext>
            </a:extLst>
          </p:cNvPr>
          <p:cNvSpPr/>
          <p:nvPr/>
        </p:nvSpPr>
        <p:spPr>
          <a:xfrm>
            <a:off x="3679701" y="2257832"/>
            <a:ext cx="1141096" cy="525985"/>
          </a:xfrm>
          <a:custGeom>
            <a:avLst/>
            <a:gdLst>
              <a:gd name="connsiteX0" fmla="*/ 0 w 1302589"/>
              <a:gd name="connsiteY0" fmla="*/ 1130060 h 1156413"/>
              <a:gd name="connsiteX1" fmla="*/ 1009291 w 1302589"/>
              <a:gd name="connsiteY1" fmla="*/ 1009290 h 1156413"/>
              <a:gd name="connsiteX2" fmla="*/ 1302589 w 1302589"/>
              <a:gd name="connsiteY2" fmla="*/ 0 h 11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2589" h="1156413">
                <a:moveTo>
                  <a:pt x="0" y="1130060"/>
                </a:moveTo>
                <a:cubicBezTo>
                  <a:pt x="396096" y="1163846"/>
                  <a:pt x="792193" y="1197633"/>
                  <a:pt x="1009291" y="1009290"/>
                </a:cubicBezTo>
                <a:cubicBezTo>
                  <a:pt x="1226389" y="820947"/>
                  <a:pt x="1264489" y="410473"/>
                  <a:pt x="1302589" y="0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9992907-FB64-D741-CBC6-99A8BBE15918}"/>
              </a:ext>
            </a:extLst>
          </p:cNvPr>
          <p:cNvSpPr/>
          <p:nvPr/>
        </p:nvSpPr>
        <p:spPr>
          <a:xfrm>
            <a:off x="5874589" y="2760452"/>
            <a:ext cx="1391589" cy="1085199"/>
          </a:xfrm>
          <a:custGeom>
            <a:avLst/>
            <a:gdLst>
              <a:gd name="connsiteX0" fmla="*/ 1526875 w 1526875"/>
              <a:gd name="connsiteY0" fmla="*/ 0 h 1216325"/>
              <a:gd name="connsiteX1" fmla="*/ 267418 w 1526875"/>
              <a:gd name="connsiteY1" fmla="*/ 439947 h 1216325"/>
              <a:gd name="connsiteX2" fmla="*/ 0 w 1526875"/>
              <a:gd name="connsiteY2" fmla="*/ 1216325 h 121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6875" h="1216325">
                <a:moveTo>
                  <a:pt x="1526875" y="0"/>
                </a:moveTo>
                <a:cubicBezTo>
                  <a:pt x="1024386" y="118613"/>
                  <a:pt x="521897" y="237226"/>
                  <a:pt x="267418" y="439947"/>
                </a:cubicBezTo>
                <a:cubicBezTo>
                  <a:pt x="12939" y="642668"/>
                  <a:pt x="6469" y="929496"/>
                  <a:pt x="0" y="1216325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C4FCF82-BE7E-1FA0-2589-98B8E65A9876}"/>
              </a:ext>
            </a:extLst>
          </p:cNvPr>
          <p:cNvSpPr/>
          <p:nvPr/>
        </p:nvSpPr>
        <p:spPr>
          <a:xfrm>
            <a:off x="2209800" y="5633049"/>
            <a:ext cx="1072945" cy="276045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08112D-9830-4730-093C-FA44E5F012B3}"/>
              </a:ext>
            </a:extLst>
          </p:cNvPr>
          <p:cNvSpPr txBox="1"/>
          <p:nvPr/>
        </p:nvSpPr>
        <p:spPr>
          <a:xfrm>
            <a:off x="5198876" y="5602295"/>
            <a:ext cx="303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Assessment Speed for calculation of Dynamic Factor</a:t>
            </a:r>
            <a:endParaRPr lang="en-IN" sz="140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BF123A2-8982-D605-D8F6-290668CA0618}"/>
              </a:ext>
            </a:extLst>
          </p:cNvPr>
          <p:cNvSpPr/>
          <p:nvPr/>
        </p:nvSpPr>
        <p:spPr>
          <a:xfrm>
            <a:off x="3752489" y="1560119"/>
            <a:ext cx="2808874" cy="686573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F75A474-C517-0D7E-2AE4-FE2598C865FB}"/>
              </a:ext>
            </a:extLst>
          </p:cNvPr>
          <p:cNvSpPr/>
          <p:nvPr/>
        </p:nvSpPr>
        <p:spPr>
          <a:xfrm>
            <a:off x="4379668" y="3976777"/>
            <a:ext cx="3030422" cy="835648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169F80F-9DF7-26F6-30AD-65893D2F8FA9}"/>
              </a:ext>
            </a:extLst>
          </p:cNvPr>
          <p:cNvSpPr/>
          <p:nvPr/>
        </p:nvSpPr>
        <p:spPr>
          <a:xfrm>
            <a:off x="5156926" y="5420993"/>
            <a:ext cx="3030422" cy="835648"/>
          </a:xfrm>
          <a:prstGeom prst="roundRect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70C025B1-7F96-BF84-660E-E9C82C45E511}"/>
              </a:ext>
            </a:extLst>
          </p:cNvPr>
          <p:cNvSpPr/>
          <p:nvPr/>
        </p:nvSpPr>
        <p:spPr>
          <a:xfrm>
            <a:off x="3334339" y="5812375"/>
            <a:ext cx="1733910" cy="105695"/>
          </a:xfrm>
          <a:custGeom>
            <a:avLst/>
            <a:gdLst>
              <a:gd name="connsiteX0" fmla="*/ 0 w 1733910"/>
              <a:gd name="connsiteY0" fmla="*/ 0 h 105695"/>
              <a:gd name="connsiteX1" fmla="*/ 1052423 w 1733910"/>
              <a:gd name="connsiteY1" fmla="*/ 103517 h 105695"/>
              <a:gd name="connsiteX2" fmla="*/ 1733910 w 1733910"/>
              <a:gd name="connsiteY2" fmla="*/ 60385 h 1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3910" h="105695">
                <a:moveTo>
                  <a:pt x="0" y="0"/>
                </a:moveTo>
                <a:cubicBezTo>
                  <a:pt x="381719" y="46726"/>
                  <a:pt x="763438" y="93453"/>
                  <a:pt x="1052423" y="103517"/>
                </a:cubicBezTo>
                <a:cubicBezTo>
                  <a:pt x="1341408" y="113581"/>
                  <a:pt x="1537659" y="86983"/>
                  <a:pt x="1733910" y="60385"/>
                </a:cubicBezTo>
              </a:path>
            </a:pathLst>
          </a:custGeom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8414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C74211B9DF1AD42A37B220736DC3896" ma:contentTypeVersion="16" ma:contentTypeDescription="새 문서를 만듭니다." ma:contentTypeScope="" ma:versionID="a6ef9c51d239801948ecff93ccba7b7e">
  <xsd:schema xmlns:xsd="http://www.w3.org/2001/XMLSchema" xmlns:xs="http://www.w3.org/2001/XMLSchema" xmlns:p="http://schemas.microsoft.com/office/2006/metadata/properties" xmlns:ns3="e0332cce-d2c3-4a80-be28-868f28b87512" xmlns:ns4="4da6ca7c-ee99-4247-aee3-4c998d368540" targetNamespace="http://schemas.microsoft.com/office/2006/metadata/properties" ma:root="true" ma:fieldsID="0f0db53c934884cfdcca4d70f9fae46e" ns3:_="" ns4:_="">
    <xsd:import namespace="e0332cce-d2c3-4a80-be28-868f28b87512"/>
    <xsd:import namespace="4da6ca7c-ee99-4247-aee3-4c998d368540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332cce-d2c3-4a80-be28-868f28b87512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a6ca7c-ee99-4247-aee3-4c998d368540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힌트 해시 공유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0332cce-d2c3-4a80-be28-868f28b8751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13C5C8-4839-4DE1-BF64-0E5DF1C89BBB}">
  <ds:schemaRefs>
    <ds:schemaRef ds:uri="4da6ca7c-ee99-4247-aee3-4c998d368540"/>
    <ds:schemaRef ds:uri="e0332cce-d2c3-4a80-be28-868f28b8751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FBC27CD-E5CA-4F05-BD6D-63982A5670D3}">
  <ds:schemaRefs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4da6ca7c-ee99-4247-aee3-4c998d368540"/>
    <ds:schemaRef ds:uri="e0332cce-d2c3-4a80-be28-868f28b87512"/>
  </ds:schemaRefs>
</ds:datastoreItem>
</file>

<file path=customXml/itemProps3.xml><?xml version="1.0" encoding="utf-8"?>
<ds:datastoreItem xmlns:ds="http://schemas.openxmlformats.org/officeDocument/2006/customXml" ds:itemID="{F0824918-A3F9-455F-AAD7-66E5145E9F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1977</TotalTime>
  <Words>548</Words>
  <Application>Microsoft Office PowerPoint</Application>
  <PresentationFormat>Widescreen</PresentationFormat>
  <Paragraphs>129</Paragraphs>
  <Slides>38</Slides>
  <Notes>32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Pretendard SemiBold</vt:lpstr>
      <vt:lpstr>Roboto</vt:lpstr>
      <vt:lpstr>Pretendard Light</vt:lpstr>
      <vt:lpstr>Malgun Gothic</vt:lpstr>
      <vt:lpstr>Pretendard</vt:lpstr>
      <vt:lpstr>Calibri</vt:lpstr>
      <vt:lpstr>Wingdings</vt:lpstr>
      <vt:lpstr>Arial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bd-laptop</dc:creator>
  <cp:lastModifiedBy>Sagar Gohil</cp:lastModifiedBy>
  <cp:revision>26</cp:revision>
  <cp:lastPrinted>2025-09-16T15:11:32Z</cp:lastPrinted>
  <dcterms:created xsi:type="dcterms:W3CDTF">2023-09-22T11:58:05Z</dcterms:created>
  <dcterms:modified xsi:type="dcterms:W3CDTF">2025-11-10T09:36:38Z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0x0101001C74211B9DF1AD42A37B220736DC3896</vt:lpwstr>
  </property>
</Properties>
</file>